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7561263" cy="106934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2458" y="53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313" y="0"/>
            <a:ext cx="7562576" cy="10697763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468" y="3471696"/>
            <a:ext cx="4893387" cy="3977479"/>
          </a:xfrm>
        </p:spPr>
        <p:txBody>
          <a:bodyPr anchor="b"/>
          <a:lstStyle>
            <a:lvl1pPr>
              <a:defRPr sz="396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6468" y="7449174"/>
            <a:ext cx="4893387" cy="1343177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6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4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2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90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8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6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4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5837504" y="2935303"/>
            <a:ext cx="1544601" cy="189080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3743422" y="5173788"/>
            <a:ext cx="6018421" cy="18908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1" name="Rectangle 10"/>
          <p:cNvSpPr/>
          <p:nvPr/>
        </p:nvSpPr>
        <p:spPr>
          <a:xfrm>
            <a:off x="6404949" y="0"/>
            <a:ext cx="567095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462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313" y="0"/>
            <a:ext cx="7562576" cy="10697763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468" y="7736193"/>
            <a:ext cx="5310418" cy="883691"/>
          </a:xfrm>
        </p:spPr>
        <p:txBody>
          <a:bodyPr anchor="b">
            <a:normAutofit/>
          </a:bodyPr>
          <a:lstStyle>
            <a:lvl1pPr algn="l">
              <a:defRPr sz="1985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6468" y="1069340"/>
            <a:ext cx="5310418" cy="53467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59" indent="0">
              <a:buNone/>
              <a:defRPr sz="1323"/>
            </a:lvl2pPr>
            <a:lvl3pPr marL="756117" indent="0">
              <a:buNone/>
              <a:defRPr sz="1323"/>
            </a:lvl3pPr>
            <a:lvl4pPr marL="1134176" indent="0">
              <a:buNone/>
              <a:defRPr sz="1323"/>
            </a:lvl4pPr>
            <a:lvl5pPr marL="1512235" indent="0">
              <a:buNone/>
              <a:defRPr sz="1323"/>
            </a:lvl5pPr>
            <a:lvl6pPr marL="1890293" indent="0">
              <a:buNone/>
              <a:defRPr sz="1323"/>
            </a:lvl6pPr>
            <a:lvl7pPr marL="2268352" indent="0">
              <a:buNone/>
              <a:defRPr sz="1323"/>
            </a:lvl7pPr>
            <a:lvl8pPr marL="2646411" indent="0">
              <a:buNone/>
              <a:defRPr sz="1323"/>
            </a:lvl8pPr>
            <a:lvl9pPr marL="3024469" indent="0">
              <a:buNone/>
              <a:defRPr sz="132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716468" y="8619885"/>
            <a:ext cx="5310418" cy="769825"/>
          </a:xfrm>
        </p:spPr>
        <p:txBody>
          <a:bodyPr>
            <a:normAutofit/>
          </a:bodyPr>
          <a:lstStyle>
            <a:lvl1pPr marL="0" indent="0">
              <a:buNone/>
              <a:defRPr sz="992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6404949" y="0"/>
            <a:ext cx="567095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928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313" y="0"/>
            <a:ext cx="7562576" cy="10697763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468" y="1445589"/>
            <a:ext cx="5310419" cy="2639389"/>
          </a:xfrm>
        </p:spPr>
        <p:txBody>
          <a:bodyPr/>
          <a:lstStyle>
            <a:lvl1pPr>
              <a:defRPr sz="297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468" y="5438733"/>
            <a:ext cx="5310419" cy="3955618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6404949" y="0"/>
            <a:ext cx="567095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7420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313" y="0"/>
            <a:ext cx="7562576" cy="10697763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535367" y="1016154"/>
            <a:ext cx="497461" cy="1110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615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5845771" y="4522307"/>
            <a:ext cx="511909" cy="1110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615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804" y="1445589"/>
            <a:ext cx="5094083" cy="4494064"/>
          </a:xfrm>
        </p:spPr>
        <p:txBody>
          <a:bodyPr anchor="ctr"/>
          <a:lstStyle>
            <a:lvl1pPr>
              <a:defRPr sz="297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147154" y="5939653"/>
            <a:ext cx="4668851" cy="519410"/>
          </a:xfrm>
        </p:spPr>
        <p:txBody>
          <a:bodyPr>
            <a:normAutofit/>
          </a:bodyPr>
          <a:lstStyle>
            <a:lvl1pPr marL="0" indent="0">
              <a:buNone/>
              <a:defRPr lang="en-US" sz="1158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468" y="7797569"/>
            <a:ext cx="5245645" cy="1575817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6404949" y="0"/>
            <a:ext cx="567095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4398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313" y="0"/>
            <a:ext cx="7562576" cy="10697763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468" y="3208020"/>
            <a:ext cx="5310419" cy="3267428"/>
          </a:xfrm>
        </p:spPr>
        <p:txBody>
          <a:bodyPr anchor="b"/>
          <a:lstStyle>
            <a:lvl1pPr algn="l">
              <a:defRPr sz="3308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468" y="7835135"/>
            <a:ext cx="5310418" cy="1551293"/>
          </a:xfrm>
        </p:spPr>
        <p:txBody>
          <a:bodyPr anchor="t"/>
          <a:lstStyle>
            <a:lvl1pPr marL="0" indent="0" algn="l">
              <a:buNone/>
              <a:defRPr sz="1654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Rectangle 6"/>
          <p:cNvSpPr/>
          <p:nvPr/>
        </p:nvSpPr>
        <p:spPr>
          <a:xfrm>
            <a:off x="6404949" y="0"/>
            <a:ext cx="567095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831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468" y="1445589"/>
            <a:ext cx="5311732" cy="1106862"/>
          </a:xfrm>
        </p:spPr>
        <p:txBody>
          <a:bodyPr/>
          <a:lstStyle>
            <a:lvl1pPr>
              <a:defRPr sz="2646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467" y="3881308"/>
            <a:ext cx="1913000" cy="1025933"/>
          </a:xfrm>
        </p:spPr>
        <p:txBody>
          <a:bodyPr anchor="b">
            <a:noAutofit/>
          </a:bodyPr>
          <a:lstStyle>
            <a:lvl1pPr marL="0" indent="0">
              <a:buNone/>
              <a:defRPr sz="165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716467" y="4907245"/>
            <a:ext cx="1913000" cy="4503711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16135" y="3881308"/>
            <a:ext cx="1917536" cy="1025933"/>
          </a:xfrm>
        </p:spPr>
        <p:txBody>
          <a:bodyPr anchor="b">
            <a:noAutofit/>
          </a:bodyPr>
          <a:lstStyle>
            <a:lvl1pPr marL="0" indent="0">
              <a:buNone/>
              <a:defRPr sz="165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18498" y="4907245"/>
            <a:ext cx="1917536" cy="4503711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927259" y="3881308"/>
            <a:ext cx="1917536" cy="1025933"/>
          </a:xfrm>
        </p:spPr>
        <p:txBody>
          <a:bodyPr anchor="b">
            <a:noAutofit/>
          </a:bodyPr>
          <a:lstStyle>
            <a:lvl1pPr marL="0" indent="0">
              <a:buNone/>
              <a:defRPr sz="165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4929156" y="4907245"/>
            <a:ext cx="1915640" cy="4503711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24279" y="3881310"/>
            <a:ext cx="0" cy="552964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37026" y="3881310"/>
            <a:ext cx="0" cy="552964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6944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467" y="1445589"/>
            <a:ext cx="5246958" cy="1106862"/>
          </a:xfrm>
        </p:spPr>
        <p:txBody>
          <a:bodyPr/>
          <a:lstStyle>
            <a:lvl1pPr>
              <a:defRPr sz="2646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467" y="6517074"/>
            <a:ext cx="1913000" cy="1025933"/>
          </a:xfrm>
        </p:spPr>
        <p:txBody>
          <a:bodyPr anchor="b">
            <a:noAutofit/>
          </a:bodyPr>
          <a:lstStyle>
            <a:lvl1pPr marL="0" indent="0">
              <a:buNone/>
              <a:defRPr sz="165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42667" y="3881308"/>
            <a:ext cx="1666342" cy="225678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59" indent="0">
              <a:buNone/>
              <a:defRPr sz="1323"/>
            </a:lvl2pPr>
            <a:lvl3pPr marL="756117" indent="0">
              <a:buNone/>
              <a:defRPr sz="1323"/>
            </a:lvl3pPr>
            <a:lvl4pPr marL="1134176" indent="0">
              <a:buNone/>
              <a:defRPr sz="1323"/>
            </a:lvl4pPr>
            <a:lvl5pPr marL="1512235" indent="0">
              <a:buNone/>
              <a:defRPr sz="1323"/>
            </a:lvl5pPr>
            <a:lvl6pPr marL="1890293" indent="0">
              <a:buNone/>
              <a:defRPr sz="1323"/>
            </a:lvl6pPr>
            <a:lvl7pPr marL="2268352" indent="0">
              <a:buNone/>
              <a:defRPr sz="1323"/>
            </a:lvl7pPr>
            <a:lvl8pPr marL="2646411" indent="0">
              <a:buNone/>
              <a:defRPr sz="1323"/>
            </a:lvl8pPr>
            <a:lvl9pPr marL="3024469" indent="0">
              <a:buNone/>
              <a:defRPr sz="132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716467" y="7543008"/>
            <a:ext cx="1913000" cy="1851341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20693" y="6517072"/>
            <a:ext cx="1917536" cy="1025933"/>
          </a:xfrm>
        </p:spPr>
        <p:txBody>
          <a:bodyPr anchor="b">
            <a:noAutofit/>
          </a:bodyPr>
          <a:lstStyle>
            <a:lvl1pPr marL="0" indent="0">
              <a:buNone/>
              <a:defRPr sz="165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38167" y="3881308"/>
            <a:ext cx="1666342" cy="225678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59" indent="0">
              <a:buNone/>
              <a:defRPr sz="1323"/>
            </a:lvl2pPr>
            <a:lvl3pPr marL="756117" indent="0">
              <a:buNone/>
              <a:defRPr sz="1323"/>
            </a:lvl3pPr>
            <a:lvl4pPr marL="1134176" indent="0">
              <a:buNone/>
              <a:defRPr sz="1323"/>
            </a:lvl4pPr>
            <a:lvl5pPr marL="1512235" indent="0">
              <a:buNone/>
              <a:defRPr sz="1323"/>
            </a:lvl5pPr>
            <a:lvl6pPr marL="1890293" indent="0">
              <a:buNone/>
              <a:defRPr sz="1323"/>
            </a:lvl6pPr>
            <a:lvl7pPr marL="2268352" indent="0">
              <a:buNone/>
              <a:defRPr sz="1323"/>
            </a:lvl7pPr>
            <a:lvl8pPr marL="2646411" indent="0">
              <a:buNone/>
              <a:defRPr sz="1323"/>
            </a:lvl8pPr>
            <a:lvl9pPr marL="3024469" indent="0">
              <a:buNone/>
              <a:defRPr sz="132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20693" y="7559614"/>
            <a:ext cx="1917536" cy="1851341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927259" y="6517074"/>
            <a:ext cx="1917536" cy="1025933"/>
          </a:xfrm>
        </p:spPr>
        <p:txBody>
          <a:bodyPr anchor="b">
            <a:noAutofit/>
          </a:bodyPr>
          <a:lstStyle>
            <a:lvl1pPr marL="0" indent="0">
              <a:buNone/>
              <a:defRPr sz="1654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051295" y="3881308"/>
            <a:ext cx="1666342" cy="225678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59" indent="0">
              <a:buNone/>
              <a:defRPr sz="1323"/>
            </a:lvl2pPr>
            <a:lvl3pPr marL="756117" indent="0">
              <a:buNone/>
              <a:defRPr sz="1323"/>
            </a:lvl3pPr>
            <a:lvl4pPr marL="1134176" indent="0">
              <a:buNone/>
              <a:defRPr sz="1323"/>
            </a:lvl4pPr>
            <a:lvl5pPr marL="1512235" indent="0">
              <a:buNone/>
              <a:defRPr sz="1323"/>
            </a:lvl5pPr>
            <a:lvl6pPr marL="1890293" indent="0">
              <a:buNone/>
              <a:defRPr sz="1323"/>
            </a:lvl6pPr>
            <a:lvl7pPr marL="2268352" indent="0">
              <a:buNone/>
              <a:defRPr sz="1323"/>
            </a:lvl7pPr>
            <a:lvl8pPr marL="2646411" indent="0">
              <a:buNone/>
              <a:defRPr sz="1323"/>
            </a:lvl8pPr>
            <a:lvl9pPr marL="3024469" indent="0">
              <a:buNone/>
              <a:defRPr sz="132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927259" y="7543008"/>
            <a:ext cx="1917536" cy="1851341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720549" y="3881310"/>
            <a:ext cx="0" cy="552964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37026" y="3881310"/>
            <a:ext cx="0" cy="552964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306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02129" y="9960408"/>
            <a:ext cx="819136" cy="356539"/>
          </a:xfrm>
        </p:spPr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6796" y="9960408"/>
            <a:ext cx="3191702" cy="35654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280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313" y="0"/>
            <a:ext cx="7541764" cy="10697763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343058" y="627080"/>
            <a:ext cx="3812521" cy="94392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-1121170" y="3971216"/>
            <a:ext cx="9349308" cy="2750971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7561263" cy="106934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6108" y="2257495"/>
            <a:ext cx="920777" cy="7128935"/>
          </a:xfrm>
        </p:spPr>
        <p:txBody>
          <a:bodyPr vert="eaVert" anchor="ctr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6714" y="2257495"/>
            <a:ext cx="3652408" cy="712893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5329" y="9925462"/>
            <a:ext cx="3191702" cy="35654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6404949" y="0"/>
            <a:ext cx="567095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17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079" y="1445587"/>
            <a:ext cx="5245644" cy="1106864"/>
          </a:xfrm>
        </p:spPr>
        <p:txBody>
          <a:bodyPr anchor="ctr"/>
          <a:lstStyle>
            <a:lvl1pPr>
              <a:defRPr sz="2646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63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313" y="0"/>
            <a:ext cx="7562576" cy="10697763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641" y="3520165"/>
            <a:ext cx="2555707" cy="4709499"/>
          </a:xfrm>
        </p:spPr>
        <p:txBody>
          <a:bodyPr anchor="ctr"/>
          <a:lstStyle>
            <a:lvl1pPr algn="l">
              <a:defRPr sz="2646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3167" y="3520165"/>
            <a:ext cx="2548963" cy="4709499"/>
          </a:xfrm>
        </p:spPr>
        <p:txBody>
          <a:bodyPr anchor="ctr"/>
          <a:lstStyle>
            <a:lvl1pPr marL="0" indent="0" algn="l">
              <a:buNone/>
              <a:defRPr sz="1654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6404949" y="0"/>
            <a:ext cx="567095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00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6468" y="3881309"/>
            <a:ext cx="3007454" cy="5505125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7342" y="3881313"/>
            <a:ext cx="3007454" cy="5505121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144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344" y="3881308"/>
            <a:ext cx="3004578" cy="1183930"/>
          </a:xfrm>
        </p:spPr>
        <p:txBody>
          <a:bodyPr anchor="b">
            <a:noAutofit/>
          </a:bodyPr>
          <a:lstStyle>
            <a:lvl1pPr marL="0" indent="0">
              <a:buNone/>
              <a:defRPr sz="1985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6468" y="5065239"/>
            <a:ext cx="3007454" cy="432119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7342" y="3881309"/>
            <a:ext cx="3007453" cy="1179790"/>
          </a:xfrm>
        </p:spPr>
        <p:txBody>
          <a:bodyPr anchor="b">
            <a:noAutofit/>
          </a:bodyPr>
          <a:lstStyle>
            <a:lvl1pPr marL="0" indent="0">
              <a:buNone/>
              <a:defRPr sz="1985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7342" y="5061099"/>
            <a:ext cx="3007454" cy="432533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75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 anchor="b"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110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4949" y="0"/>
            <a:ext cx="567095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307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313" y="0"/>
            <a:ext cx="7562576" cy="10697763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468" y="2257496"/>
            <a:ext cx="2243067" cy="2332009"/>
          </a:xfrm>
        </p:spPr>
        <p:txBody>
          <a:bodyPr anchor="b"/>
          <a:lstStyle>
            <a:lvl1pPr algn="l">
              <a:defRPr sz="1985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090" y="2257496"/>
            <a:ext cx="3004039" cy="712893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716469" y="4813193"/>
            <a:ext cx="2243066" cy="4574400"/>
          </a:xfrm>
        </p:spPr>
        <p:txBody>
          <a:bodyPr/>
          <a:lstStyle>
            <a:lvl1pPr marL="0" indent="0">
              <a:buNone/>
              <a:defRPr sz="1158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6404949" y="0"/>
            <a:ext cx="567095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87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313" y="0"/>
            <a:ext cx="7562576" cy="10697763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468" y="2153945"/>
            <a:ext cx="2470053" cy="2455534"/>
          </a:xfrm>
        </p:spPr>
        <p:txBody>
          <a:bodyPr anchor="b">
            <a:normAutofit/>
          </a:bodyPr>
          <a:lstStyle>
            <a:lvl1pPr algn="l">
              <a:defRPr sz="1985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5419" y="2059470"/>
            <a:ext cx="2307990" cy="657446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59" indent="0">
              <a:buNone/>
              <a:defRPr sz="1323"/>
            </a:lvl2pPr>
            <a:lvl3pPr marL="756117" indent="0">
              <a:buNone/>
              <a:defRPr sz="1323"/>
            </a:lvl3pPr>
            <a:lvl4pPr marL="1134176" indent="0">
              <a:buNone/>
              <a:defRPr sz="1323"/>
            </a:lvl4pPr>
            <a:lvl5pPr marL="1512235" indent="0">
              <a:buNone/>
              <a:defRPr sz="1323"/>
            </a:lvl5pPr>
            <a:lvl6pPr marL="1890293" indent="0">
              <a:buNone/>
              <a:defRPr sz="1323"/>
            </a:lvl6pPr>
            <a:lvl7pPr marL="2268352" indent="0">
              <a:buNone/>
              <a:defRPr sz="1323"/>
            </a:lvl7pPr>
            <a:lvl8pPr marL="2646411" indent="0">
              <a:buNone/>
              <a:defRPr sz="1323"/>
            </a:lvl8pPr>
            <a:lvl9pPr marL="3024469" indent="0">
              <a:buNone/>
              <a:defRPr sz="1323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468" y="4812030"/>
            <a:ext cx="2470053" cy="3821900"/>
          </a:xfrm>
        </p:spPr>
        <p:txBody>
          <a:bodyPr>
            <a:normAutofit/>
          </a:bodyPr>
          <a:lstStyle>
            <a:lvl1pPr marL="0" indent="0">
              <a:buNone/>
              <a:defRPr sz="1158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6404949" y="0"/>
            <a:ext cx="567095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9523" y="461121"/>
            <a:ext cx="654340" cy="1197023"/>
          </a:xfrm>
          <a:prstGeom prst="rect">
            <a:avLst/>
          </a:prstGeom>
        </p:spPr>
        <p:txBody>
          <a:bodyPr/>
          <a:lstStyle>
            <a:lvl1pPr algn="ctr">
              <a:defRPr sz="2315"/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45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313" y="0"/>
            <a:ext cx="7562576" cy="10697763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716467" y="1445588"/>
            <a:ext cx="5246958" cy="11068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766" y="3881308"/>
            <a:ext cx="5246958" cy="550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63381" y="9925462"/>
            <a:ext cx="819136" cy="3565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44" b="1" i="0">
                <a:solidFill>
                  <a:schemeClr val="accent1"/>
                </a:solidFill>
              </a:defRPr>
            </a:lvl1pPr>
          </a:lstStyle>
          <a:p>
            <a:fld id="{53BE6DE3-3C4A-4FB4-8935-AE805AF948FE}" type="datetimeFigureOut">
              <a:rPr lang="zh-TW" altLang="en-US" smtClean="0"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8574" y="9925460"/>
            <a:ext cx="3191702" cy="3565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44" b="1" i="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6" name="Rectangle 25"/>
          <p:cNvSpPr/>
          <p:nvPr/>
        </p:nvSpPr>
        <p:spPr>
          <a:xfrm>
            <a:off x="6404949" y="0"/>
            <a:ext cx="567095" cy="1714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349523" y="461121"/>
            <a:ext cx="654340" cy="1197023"/>
          </a:xfrm>
          <a:prstGeom prst="rect">
            <a:avLst/>
          </a:prstGeom>
        </p:spPr>
        <p:txBody>
          <a:bodyPr anchor="b"/>
          <a:lstStyle>
            <a:lvl1pPr algn="ctr">
              <a:defRPr sz="2315">
                <a:solidFill>
                  <a:schemeClr val="bg1"/>
                </a:solidFill>
              </a:defRPr>
            </a:lvl1pPr>
          </a:lstStyle>
          <a:p>
            <a:fld id="{31AA381D-ECFC-4A53-801C-29FB9A1399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450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378059" rtl="0" eaLnBrk="1" latinLnBrk="0" hangingPunct="1">
        <a:spcBef>
          <a:spcPct val="0"/>
        </a:spcBef>
        <a:buNone/>
        <a:defRPr sz="2646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544" indent="-283544" algn="l" defTabSz="378059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88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67088" indent="-234396" algn="l" defTabSz="378059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93923" indent="-189029" algn="l" defTabSz="378059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58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20758" indent="-189029" algn="l" defTabSz="378059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47594" indent="-189029" algn="l" defTabSz="378059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500493" indent="-189029" algn="l" defTabSz="378059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3171" indent="-189029" algn="l" defTabSz="378059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67967" indent="-189029" algn="l" defTabSz="378059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39" indent="-189029" algn="l" defTabSz="378059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03324" y="1444767"/>
            <a:ext cx="6845184" cy="110686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altLang="zh-TW" sz="3800" b="1" dirty="0" smtClean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2024</a:t>
            </a:r>
            <a:r>
              <a:rPr lang="zh-TW" altLang="en-US" sz="3800" b="1" dirty="0" smtClean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年</a:t>
            </a:r>
            <a:r>
              <a:rPr lang="en-US" altLang="zh-TW" sz="3800" b="1" dirty="0" smtClean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/>
            </a:r>
            <a:br>
              <a:rPr lang="en-US" altLang="zh-TW" sz="3800" b="1" dirty="0" smtClean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</a:br>
            <a:r>
              <a:rPr lang="zh-TW" altLang="en-US" sz="3800" b="1" dirty="0" smtClean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馬凡氏症</a:t>
            </a:r>
            <a:r>
              <a:rPr lang="en-US" altLang="zh-TW" sz="3800" b="1" dirty="0" smtClean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(</a:t>
            </a:r>
            <a:r>
              <a:rPr lang="en-US" altLang="zh-TW" sz="3800" b="1" dirty="0" err="1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Marfan</a:t>
            </a:r>
            <a:r>
              <a:rPr lang="en-US" altLang="zh-TW" sz="3800" b="1" dirty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 Syndrome</a:t>
            </a:r>
            <a:r>
              <a:rPr lang="en-US" altLang="zh-TW" sz="3800" b="1" dirty="0" smtClean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)</a:t>
            </a:r>
            <a:br>
              <a:rPr lang="en-US" altLang="zh-TW" sz="3800" b="1" dirty="0" smtClean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</a:br>
            <a:r>
              <a:rPr lang="zh-TW" altLang="en-US" sz="3800" b="1" dirty="0" smtClean="0">
                <a:latin typeface="華康娃娃體W7(P)" panose="040B0700000000000000" pitchFamily="82" charset="-120"/>
                <a:ea typeface="華康娃娃體W7(P)" panose="040B0700000000000000" pitchFamily="82" charset="-120"/>
              </a:rPr>
              <a:t>病友聯誼活動</a:t>
            </a:r>
            <a:endParaRPr lang="zh-TW" altLang="en-US" sz="3800" b="1" dirty="0">
              <a:latin typeface="華康娃娃體W7(P)" panose="040B0700000000000000" pitchFamily="82" charset="-120"/>
              <a:ea typeface="華康娃娃體W7(P)" panose="040B0700000000000000" pitchFamily="82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20404" y="3341449"/>
            <a:ext cx="6874336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zh-TW" altLang="zh-TW" sz="1600" b="1" dirty="0">
                <a:latin typeface="華康素風體W2" panose="03000209000000000000" pitchFamily="65" charset="-120"/>
                <a:ea typeface="華康中圓體" panose="020F0509000000000000"/>
              </a:rPr>
              <a:t>各位螢火蟲家族的成員們～</a:t>
            </a:r>
          </a:p>
          <a:p>
            <a:pPr algn="ctr">
              <a:lnSpc>
                <a:spcPts val="2300"/>
              </a:lnSpc>
            </a:pPr>
            <a:r>
              <a:rPr lang="zh-TW" altLang="en-US" sz="1600" b="1" dirty="0" smtClean="0">
                <a:latin typeface="華康素風體W2" panose="03000209000000000000" pitchFamily="65" charset="-120"/>
                <a:ea typeface="華康中圓體" panose="020F0509000000000000"/>
              </a:rPr>
              <a:t>久未重逢的我們今年將在罕見家園再次相聚，期待邀約大家共同報名，</a:t>
            </a:r>
            <a:endParaRPr lang="en-US" altLang="zh-TW" sz="1600" b="1" dirty="0" smtClean="0">
              <a:latin typeface="華康素風體W2" panose="03000209000000000000" pitchFamily="65" charset="-120"/>
              <a:ea typeface="華康中圓體" panose="020F0509000000000000"/>
            </a:endParaRPr>
          </a:p>
          <a:p>
            <a:pPr algn="ctr">
              <a:lnSpc>
                <a:spcPts val="2300"/>
              </a:lnSpc>
            </a:pPr>
            <a:r>
              <a:rPr lang="zh-TW" altLang="en-US" sz="1600" b="1" dirty="0" smtClean="0">
                <a:latin typeface="華康素風體W2" panose="03000209000000000000" pitchFamily="65" charset="-120"/>
                <a:ea typeface="華康中圓體" panose="020F0509000000000000"/>
              </a:rPr>
              <a:t>藉由醫療講座、</a:t>
            </a:r>
            <a:r>
              <a:rPr lang="zh-TW" altLang="en-US" sz="1600" b="1" dirty="0" smtClean="0">
                <a:latin typeface="Times New Roman" panose="02020603050405020304" pitchFamily="18" charset="0"/>
                <a:ea typeface="華康中圓體" panose="020F0509000000000000"/>
                <a:cs typeface="Times New Roman" panose="02020603050405020304" pitchFamily="18" charset="0"/>
              </a:rPr>
              <a:t>病友交流及紓壓活動</a:t>
            </a:r>
            <a:r>
              <a:rPr lang="zh-TW" altLang="en-US" sz="1600" b="1" dirty="0" smtClean="0">
                <a:latin typeface="華康素風體W2" panose="03000209000000000000" pitchFamily="65" charset="-120"/>
                <a:ea typeface="華康中圓體" panose="020F0509000000000000"/>
              </a:rPr>
              <a:t>，增加彼此的互動及分享新知。</a:t>
            </a:r>
            <a:endParaRPr lang="en-US" altLang="zh-TW" sz="1600" b="1" dirty="0" smtClean="0">
              <a:latin typeface="華康素風體W2" panose="03000209000000000000" pitchFamily="65" charset="-120"/>
              <a:ea typeface="華康中圓體" panose="020F0509000000000000"/>
            </a:endParaRPr>
          </a:p>
          <a:p>
            <a:pPr algn="ctr">
              <a:lnSpc>
                <a:spcPts val="2300"/>
              </a:lnSpc>
            </a:pPr>
            <a:r>
              <a:rPr lang="zh-TW" altLang="en-US" sz="1600" b="1" dirty="0" smtClean="0">
                <a:latin typeface="華康素風體W2" panose="03000209000000000000" pitchFamily="65" charset="-120"/>
                <a:ea typeface="華康中圓體" panose="020F0509000000000000"/>
              </a:rPr>
              <a:t>聯誼會活動精采豐富，歡迎</a:t>
            </a:r>
            <a:r>
              <a:rPr lang="zh-TW" altLang="en-US" sz="1600" b="1" dirty="0">
                <a:latin typeface="華康素風體W2" panose="03000209000000000000" pitchFamily="65" charset="-120"/>
                <a:ea typeface="華康中圓體" panose="020F0509000000000000"/>
              </a:rPr>
              <a:t>您的參與</a:t>
            </a:r>
            <a:r>
              <a:rPr lang="en-US" altLang="zh-TW" sz="1600" b="1" dirty="0" smtClean="0">
                <a:latin typeface="華康素風體W2" panose="03000209000000000000" pitchFamily="65" charset="-120"/>
                <a:ea typeface="華康中圓體" panose="020F0509000000000000"/>
              </a:rPr>
              <a:t>!!</a:t>
            </a:r>
            <a:endParaRPr lang="zh-TW" altLang="en-US" sz="1600" b="1" dirty="0">
              <a:latin typeface="華康素風體W2" panose="03000209000000000000" pitchFamily="65" charset="-120"/>
              <a:ea typeface="華康中圓體" panose="020F050900000000000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95332" y="4540312"/>
            <a:ext cx="6965931" cy="2426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600"/>
              </a:lnSpc>
              <a:buBlip>
                <a:blip r:embed="rId2"/>
              </a:buBlip>
            </a:pP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活動時間：</a:t>
            </a:r>
            <a:r>
              <a:rPr lang="en-US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08</a:t>
            </a: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en-US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0~16</a:t>
            </a: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en-US" altLang="zh-TW" sz="1500" smtClean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endParaRPr lang="en-US" altLang="zh-TW" sz="15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lnSpc>
                <a:spcPts val="2600"/>
              </a:lnSpc>
              <a:buBlip>
                <a:blip r:embed="rId2"/>
              </a:buBlip>
            </a:pP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活動地點：罕見家園</a:t>
            </a:r>
            <a:r>
              <a:rPr lang="en-US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新竹縣關西鎮東平里</a:t>
            </a: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鄰小東坑</a:t>
            </a: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285750" indent="-285750">
              <a:lnSpc>
                <a:spcPts val="2600"/>
              </a:lnSpc>
              <a:buBlip>
                <a:blip r:embed="rId2"/>
              </a:buBlip>
            </a:pP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活動對象：</a:t>
            </a:r>
            <a:r>
              <a:rPr lang="zh-TW" altLang="en-US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馬凡氏症</a:t>
            </a: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病友家庭</a:t>
            </a:r>
            <a:endParaRPr lang="en-US" altLang="zh-TW" sz="1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lnSpc>
                <a:spcPts val="2600"/>
              </a:lnSpc>
              <a:buBlip>
                <a:blip r:embed="rId2"/>
              </a:buBlip>
            </a:pP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主辦單位：財團法人罕見疾病基金會</a:t>
            </a:r>
            <a:endParaRPr lang="en-US" altLang="zh-TW" sz="15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lnSpc>
                <a:spcPts val="2600"/>
              </a:lnSpc>
              <a:buBlip>
                <a:blip r:embed="rId2"/>
              </a:buBlip>
            </a:pPr>
            <a:r>
              <a:rPr lang="zh-TW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</a:t>
            </a:r>
            <a:r>
              <a:rPr lang="zh-TW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時間：即日起</a:t>
            </a:r>
            <a:r>
              <a:rPr lang="zh-TW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截止</a:t>
            </a:r>
            <a:endParaRPr lang="en-US" altLang="zh-TW" sz="1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lnSpc>
                <a:spcPts val="2600"/>
              </a:lnSpc>
              <a:buBlip>
                <a:blip r:embed="rId2"/>
              </a:buBlip>
            </a:pPr>
            <a:r>
              <a:rPr lang="zh-TW" altLang="zh-TW" sz="1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方式：</a:t>
            </a:r>
            <a:r>
              <a:rPr lang="zh-TW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網路報名【</a:t>
            </a:r>
            <a:r>
              <a:rPr lang="zh-TW" altLang="zh-TW" sz="1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敬請務必來電確認</a:t>
            </a:r>
            <a:r>
              <a:rPr lang="zh-TW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  <a:p>
            <a:pPr>
              <a:lnSpc>
                <a:spcPts val="2600"/>
              </a:lnSpc>
            </a:pP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☆洽詢電話：</a:t>
            </a:r>
            <a:r>
              <a:rPr lang="en-US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(02)2521-0717</a:t>
            </a:r>
            <a:r>
              <a:rPr lang="zh-TW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分機</a:t>
            </a:r>
            <a:r>
              <a:rPr lang="en-US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169 </a:t>
            </a:r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高詩媛專員</a:t>
            </a:r>
            <a:endParaRPr lang="en-US" altLang="zh-TW" sz="15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758748"/>
              </p:ext>
            </p:extLst>
          </p:nvPr>
        </p:nvGraphicFramePr>
        <p:xfrm>
          <a:off x="632256" y="7002884"/>
          <a:ext cx="6450632" cy="3506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6958">
                  <a:extLst>
                    <a:ext uri="{9D8B030D-6E8A-4147-A177-3AD203B41FA5}">
                      <a16:colId xmlns:a16="http://schemas.microsoft.com/office/drawing/2014/main" val="3201091339"/>
                    </a:ext>
                  </a:extLst>
                </a:gridCol>
                <a:gridCol w="4813674">
                  <a:extLst>
                    <a:ext uri="{9D8B030D-6E8A-4147-A177-3AD203B41FA5}">
                      <a16:colId xmlns:a16="http://schemas.microsoft.com/office/drawing/2014/main" val="1574221114"/>
                    </a:ext>
                  </a:extLst>
                </a:gridCol>
              </a:tblGrid>
              <a:tr h="322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時間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活動內容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/>
                </a:tc>
                <a:extLst>
                  <a:ext uri="{0D108BD9-81ED-4DB2-BD59-A6C34878D82A}">
                    <a16:rowId xmlns:a16="http://schemas.microsoft.com/office/drawing/2014/main" val="1714280281"/>
                  </a:ext>
                </a:extLst>
              </a:tr>
              <a:tr h="31847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08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0-0</a:t>
                      </a:r>
                      <a:r>
                        <a:rPr lang="en-US" alt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接駁車報到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台北車站東三門集合</a:t>
                      </a:r>
                    </a:p>
                  </a:txBody>
                  <a:tcPr marL="67788" marR="67788" marT="0" marB="0" anchor="ctr"/>
                </a:tc>
                <a:extLst>
                  <a:ext uri="{0D108BD9-81ED-4DB2-BD59-A6C34878D82A}">
                    <a16:rowId xmlns:a16="http://schemas.microsoft.com/office/drawing/2014/main" val="1490061608"/>
                  </a:ext>
                </a:extLst>
              </a:tr>
              <a:tr h="31847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0-10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00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前往罕見家園</a:t>
                      </a:r>
                    </a:p>
                  </a:txBody>
                  <a:tcPr marL="67788" marR="67788" marT="0" marB="0" anchor="ctr"/>
                </a:tc>
                <a:extLst>
                  <a:ext uri="{0D108BD9-81ED-4DB2-BD59-A6C34878D82A}">
                    <a16:rowId xmlns:a16="http://schemas.microsoft.com/office/drawing/2014/main" val="2779058163"/>
                  </a:ext>
                </a:extLst>
              </a:tr>
              <a:tr h="31847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00-10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自行開車報到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相見歡</a:t>
                      </a:r>
                    </a:p>
                  </a:txBody>
                  <a:tcPr marL="67788" marR="67788" marT="0" marB="0" anchor="ctr"/>
                </a:tc>
                <a:extLst>
                  <a:ext uri="{0D108BD9-81ED-4DB2-BD59-A6C34878D82A}">
                    <a16:rowId xmlns:a16="http://schemas.microsoft.com/office/drawing/2014/main" val="2526174722"/>
                  </a:ext>
                </a:extLst>
              </a:tr>
              <a:tr h="31847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20-10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30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開場</a:t>
                      </a:r>
                      <a:r>
                        <a:rPr lang="en-US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醫師簡介</a:t>
                      </a:r>
                    </a:p>
                  </a:txBody>
                  <a:tcPr marL="67788" marR="67788" marT="0" marB="0" anchor="ctr"/>
                </a:tc>
                <a:extLst>
                  <a:ext uri="{0D108BD9-81ED-4DB2-BD59-A6C34878D82A}">
                    <a16:rowId xmlns:a16="http://schemas.microsoft.com/office/drawing/2014/main" val="2310398591"/>
                  </a:ext>
                </a:extLst>
              </a:tr>
              <a:tr h="63568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30-12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00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醫療講座：馬凡氏症患者的心臟照護與</a:t>
                      </a:r>
                      <a:r>
                        <a:rPr lang="zh-TW" sz="1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治療</a:t>
                      </a:r>
                      <a:endParaRPr lang="en-US" altLang="zh-TW" sz="18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邀請臺北榮民總醫院心臟血管外科許喬博醫師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966455347"/>
                  </a:ext>
                </a:extLst>
              </a:tr>
              <a:tr h="31847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00-13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午餐</a:t>
                      </a:r>
                    </a:p>
                  </a:txBody>
                  <a:tcPr marL="67788" marR="67788" marT="0" marB="0" anchor="ctr"/>
                </a:tc>
                <a:extLst>
                  <a:ext uri="{0D108BD9-81ED-4DB2-BD59-A6C34878D82A}">
                    <a16:rowId xmlns:a16="http://schemas.microsoft.com/office/drawing/2014/main" val="1761588733"/>
                  </a:ext>
                </a:extLst>
              </a:tr>
              <a:tr h="31847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0-1</a:t>
                      </a:r>
                      <a:r>
                        <a:rPr lang="en-US" alt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00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病家交流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/DIY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活動體驗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extLst>
                  <a:ext uri="{0D108BD9-81ED-4DB2-BD59-A6C34878D82A}">
                    <a16:rowId xmlns:a16="http://schemas.microsoft.com/office/drawing/2014/main" val="2927650837"/>
                  </a:ext>
                </a:extLst>
              </a:tr>
              <a:tr h="31847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00-1</a:t>
                      </a:r>
                      <a:r>
                        <a:rPr lang="en-US" alt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紓壓活動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/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結語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extLst>
                  <a:ext uri="{0D108BD9-81ED-4DB2-BD59-A6C34878D82A}">
                    <a16:rowId xmlns:a16="http://schemas.microsoft.com/office/drawing/2014/main" val="2788371537"/>
                  </a:ext>
                </a:extLst>
              </a:tr>
              <a:tr h="31847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大合照、賦歸</a:t>
                      </a:r>
                      <a:endParaRPr lang="zh-TW" sz="18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7788" marR="67788" marT="0" marB="0" anchor="ctr"/>
                </a:tc>
                <a:extLst>
                  <a:ext uri="{0D108BD9-81ED-4DB2-BD59-A6C34878D82A}">
                    <a16:rowId xmlns:a16="http://schemas.microsoft.com/office/drawing/2014/main" val="3060362484"/>
                  </a:ext>
                </a:extLst>
              </a:tr>
            </a:tbl>
          </a:graphicData>
        </a:graphic>
      </p:graphicFrame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791" y="5330130"/>
            <a:ext cx="1676530" cy="1605469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36" b="41133"/>
          <a:stretch/>
        </p:blipFill>
        <p:spPr>
          <a:xfrm>
            <a:off x="922230" y="-51537"/>
            <a:ext cx="5403011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102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會議室">
  <a:themeElements>
    <a:clrScheme name="離子會議室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離子會議室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會議室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1564</TotalTime>
  <Words>256</Words>
  <Application>Microsoft Office PowerPoint</Application>
  <PresentationFormat>自訂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華康中圓體</vt:lpstr>
      <vt:lpstr>華康娃娃體W7(P)</vt:lpstr>
      <vt:lpstr>華康素風體W2</vt:lpstr>
      <vt:lpstr>新細明體</vt:lpstr>
      <vt:lpstr>標楷體</vt:lpstr>
      <vt:lpstr>Arial</vt:lpstr>
      <vt:lpstr>Century Gothic</vt:lpstr>
      <vt:lpstr>Times New Roman</vt:lpstr>
      <vt:lpstr>Wingdings 3</vt:lpstr>
      <vt:lpstr>離子會議室</vt:lpstr>
      <vt:lpstr>2024年 馬凡氏症(Marfan Syndrome) 病友聯誼活動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2023年LAM病友聯誼活動</dc:title>
  <dc:creator>張毓宸@病患服務組</dc:creator>
  <cp:lastModifiedBy>劉懿心@病患服務組</cp:lastModifiedBy>
  <cp:revision>49</cp:revision>
  <cp:lastPrinted>2023-03-23T06:17:11Z</cp:lastPrinted>
  <dcterms:created xsi:type="dcterms:W3CDTF">2023-03-23T04:10:45Z</dcterms:created>
  <dcterms:modified xsi:type="dcterms:W3CDTF">2024-03-18T04:24:39Z</dcterms:modified>
</cp:coreProperties>
</file>