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2286" y="2772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67095" y="3321886"/>
            <a:ext cx="6427074" cy="229215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E6DE3-3C4A-4FB4-8935-AE805AF948FE}" type="datetimeFigureOut">
              <a:rPr lang="zh-TW" altLang="en-US" smtClean="0"/>
              <a:t>2023/3/30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381D-ECFC-4A53-801C-29FB9A1399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6962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E6DE3-3C4A-4FB4-8935-AE805AF948FE}" type="datetimeFigureOut">
              <a:rPr lang="zh-TW" altLang="en-US" smtClean="0"/>
              <a:t>2023/3/30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381D-ECFC-4A53-801C-29FB9A1399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3430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534133" y="668338"/>
            <a:ext cx="1405923" cy="1422568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12427" y="668338"/>
            <a:ext cx="4095684" cy="1422568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E6DE3-3C4A-4FB4-8935-AE805AF948FE}" type="datetimeFigureOut">
              <a:rPr lang="zh-TW" altLang="en-US" smtClean="0"/>
              <a:t>2023/3/30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381D-ECFC-4A53-801C-29FB9A1399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1277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E6DE3-3C4A-4FB4-8935-AE805AF948FE}" type="datetimeFigureOut">
              <a:rPr lang="zh-TW" altLang="en-US" smtClean="0"/>
              <a:t>2023/3/30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381D-ECFC-4A53-801C-29FB9A1399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1397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97287" y="6871500"/>
            <a:ext cx="6427074" cy="212382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97287" y="4532320"/>
            <a:ext cx="6427074" cy="233918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E6DE3-3C4A-4FB4-8935-AE805AF948FE}" type="datetimeFigureOut">
              <a:rPr lang="zh-TW" altLang="en-US" smtClean="0"/>
              <a:t>2023/3/30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381D-ECFC-4A53-801C-29FB9A1399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9458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12428" y="3891210"/>
            <a:ext cx="2750147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188595" y="3891210"/>
            <a:ext cx="2751460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E6DE3-3C4A-4FB4-8935-AE805AF948FE}" type="datetimeFigureOut">
              <a:rPr lang="zh-TW" altLang="en-US" smtClean="0"/>
              <a:t>2023/3/30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381D-ECFC-4A53-801C-29FB9A1399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2796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78063" y="2393639"/>
            <a:ext cx="3340871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78063" y="3391194"/>
            <a:ext cx="3340871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E6DE3-3C4A-4FB4-8935-AE805AF948FE}" type="datetimeFigureOut">
              <a:rPr lang="zh-TW" altLang="en-US" smtClean="0"/>
              <a:t>2023/3/30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381D-ECFC-4A53-801C-29FB9A1399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2545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E6DE3-3C4A-4FB4-8935-AE805AF948FE}" type="datetimeFigureOut">
              <a:rPr lang="zh-TW" altLang="en-US" smtClean="0"/>
              <a:t>2023/3/30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381D-ECFC-4A53-801C-29FB9A1399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60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E6DE3-3C4A-4FB4-8935-AE805AF948FE}" type="datetimeFigureOut">
              <a:rPr lang="zh-TW" altLang="en-US" smtClean="0"/>
              <a:t>2023/3/30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381D-ECFC-4A53-801C-29FB9A1399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4890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3" cy="1811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956244" y="425756"/>
            <a:ext cx="4226956" cy="9126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E6DE3-3C4A-4FB4-8935-AE805AF948FE}" type="datetimeFigureOut">
              <a:rPr lang="zh-TW" altLang="en-US" smtClean="0"/>
              <a:t>2023/3/30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381D-ECFC-4A53-801C-29FB9A1399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0552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E6DE3-3C4A-4FB4-8935-AE805AF948FE}" type="datetimeFigureOut">
              <a:rPr lang="zh-TW" altLang="en-US" smtClean="0"/>
              <a:t>2023/3/30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381D-ECFC-4A53-801C-29FB9A1399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6487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78063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E6DE3-3C4A-4FB4-8935-AE805AF948FE}" type="datetimeFigureOut">
              <a:rPr lang="zh-TW" altLang="en-US" smtClean="0"/>
              <a:t>2023/3/30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583432" y="9911198"/>
            <a:ext cx="2394400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5418905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A381D-ECFC-4A53-801C-29FB9A1399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3138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4000" r="-4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396255" y="356224"/>
            <a:ext cx="6805137" cy="886020"/>
          </a:xfrm>
        </p:spPr>
        <p:txBody>
          <a:bodyPr>
            <a:normAutofit fontScale="90000"/>
          </a:bodyPr>
          <a:lstStyle/>
          <a:p>
            <a:r>
              <a:rPr lang="en-US" altLang="zh-TW" sz="4800" dirty="0" smtClean="0">
                <a:latin typeface="HonyaJi-Re" panose="02000600000000000000" pitchFamily="2" charset="-128"/>
                <a:ea typeface="HonyaJi-Re" panose="02000600000000000000" pitchFamily="2" charset="-128"/>
              </a:rPr>
              <a:t>2023</a:t>
            </a:r>
            <a:r>
              <a:rPr lang="zh-TW" altLang="en-US" sz="4800" dirty="0" smtClean="0">
                <a:latin typeface="HonyaJi-Re" panose="02000600000000000000" pitchFamily="2" charset="-128"/>
                <a:ea typeface="HonyaJi-Re" panose="02000600000000000000" pitchFamily="2" charset="-128"/>
              </a:rPr>
              <a:t>年</a:t>
            </a:r>
            <a:r>
              <a:rPr lang="en-US" altLang="zh-TW" sz="4800" dirty="0" smtClean="0">
                <a:latin typeface="HonyaJi-Re" panose="02000600000000000000" pitchFamily="2" charset="-128"/>
                <a:ea typeface="HonyaJi-Re" panose="02000600000000000000" pitchFamily="2" charset="-128"/>
              </a:rPr>
              <a:t>LAM</a:t>
            </a:r>
            <a:r>
              <a:rPr lang="zh-TW" altLang="en-US" sz="4800" dirty="0" smtClean="0">
                <a:latin typeface="HonyaJi-Re" panose="02000600000000000000" pitchFamily="2" charset="-128"/>
                <a:ea typeface="HonyaJi-Re" panose="02000600000000000000" pitchFamily="2" charset="-128"/>
              </a:rPr>
              <a:t>病友聯誼活動</a:t>
            </a:r>
            <a:endParaRPr lang="zh-TW" altLang="en-US" sz="4800" dirty="0">
              <a:latin typeface="HonyaJi-Re" panose="02000600000000000000" pitchFamily="2" charset="-128"/>
              <a:ea typeface="HonyaJi-Re" panose="02000600000000000000" pitchFamily="2" charset="-128"/>
            </a:endParaRPr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1526" y="6961"/>
            <a:ext cx="1985669" cy="628405"/>
          </a:xfrm>
        </p:spPr>
      </p:pic>
      <p:sp>
        <p:nvSpPr>
          <p:cNvPr id="7" name="文字方塊 6"/>
          <p:cNvSpPr txBox="1"/>
          <p:nvPr/>
        </p:nvSpPr>
        <p:spPr>
          <a:xfrm>
            <a:off x="180231" y="1108388"/>
            <a:ext cx="7128792" cy="2157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00"/>
              </a:lnSpc>
            </a:pPr>
            <a:r>
              <a:rPr lang="zh-TW" altLang="zh-TW" sz="1600" b="1" dirty="0">
                <a:latin typeface="華康素風體W2" panose="03000209000000000000" pitchFamily="65" charset="-120"/>
                <a:ea typeface="華康素風體W2" panose="03000209000000000000" pitchFamily="65" charset="-120"/>
              </a:rPr>
              <a:t>各位螢火蟲家族的成員們～</a:t>
            </a:r>
          </a:p>
          <a:p>
            <a:pPr>
              <a:lnSpc>
                <a:spcPts val="2300"/>
              </a:lnSpc>
            </a:pPr>
            <a:r>
              <a:rPr lang="zh-TW" altLang="en-US" sz="1600" b="1" dirty="0" smtClean="0">
                <a:latin typeface="華康素風體W2" panose="03000209000000000000" pitchFamily="65" charset="-120"/>
                <a:ea typeface="華康素風體W2" panose="03000209000000000000" pitchFamily="65" charset="-120"/>
              </a:rPr>
              <a:t>讓大家久等啦</a:t>
            </a:r>
            <a:r>
              <a:rPr lang="en-US" altLang="zh-TW" sz="1600" b="1" dirty="0" smtClean="0">
                <a:latin typeface="華康素風體W2" panose="03000209000000000000" pitchFamily="65" charset="-120"/>
                <a:ea typeface="華康素風體W2" panose="03000209000000000000" pitchFamily="65" charset="-120"/>
              </a:rPr>
              <a:t>!!!</a:t>
            </a:r>
            <a:r>
              <a:rPr lang="zh-TW" altLang="en-US" sz="1600" b="1" dirty="0" smtClean="0">
                <a:latin typeface="華康素風體W2" panose="03000209000000000000" pitchFamily="65" charset="-120"/>
                <a:ea typeface="華康素風體W2" panose="03000209000000000000" pitchFamily="65" charset="-120"/>
              </a:rPr>
              <a:t>又到了每</a:t>
            </a:r>
            <a:r>
              <a:rPr lang="en-US" altLang="zh-TW" sz="1600" b="1" dirty="0" smtClean="0">
                <a:latin typeface="華康素風體W2" panose="03000209000000000000" pitchFamily="65" charset="-120"/>
                <a:ea typeface="華康素風體W2" panose="03000209000000000000" pitchFamily="65" charset="-120"/>
              </a:rPr>
              <a:t>2</a:t>
            </a:r>
            <a:r>
              <a:rPr lang="zh-TW" altLang="en-US" sz="1600" b="1" dirty="0" smtClean="0">
                <a:latin typeface="華康素風體W2" panose="03000209000000000000" pitchFamily="65" charset="-120"/>
                <a:ea typeface="華康素風體W2" panose="03000209000000000000" pitchFamily="65" charset="-120"/>
              </a:rPr>
              <a:t>年</a:t>
            </a:r>
            <a:r>
              <a:rPr lang="zh-TW" altLang="zh-TW" sz="1600" b="1" dirty="0" smtClean="0">
                <a:latin typeface="華康素風體W2" panose="03000209000000000000" pitchFamily="65" charset="-120"/>
                <a:ea typeface="華康素風體W2" panose="03000209000000000000" pitchFamily="65" charset="-120"/>
              </a:rPr>
              <a:t>相聚時光</a:t>
            </a:r>
            <a:r>
              <a:rPr lang="zh-TW" altLang="en-US" sz="1600" b="1" dirty="0" smtClean="0">
                <a:latin typeface="華康素風體W2" panose="03000209000000000000" pitchFamily="65" charset="-120"/>
                <a:ea typeface="華康素風體W2" panose="03000209000000000000" pitchFamily="65" charset="-120"/>
              </a:rPr>
              <a:t>了</a:t>
            </a:r>
            <a:r>
              <a:rPr lang="en-US" altLang="zh-TW" sz="1600" b="1" dirty="0" smtClean="0">
                <a:latin typeface="華康素風體W2" panose="03000209000000000000" pitchFamily="65" charset="-120"/>
                <a:ea typeface="華康素風體W2" panose="03000209000000000000" pitchFamily="65" charset="-120"/>
              </a:rPr>
              <a:t>~</a:t>
            </a:r>
            <a:r>
              <a:rPr lang="zh-TW" altLang="zh-TW" sz="1600" b="1" dirty="0" smtClean="0">
                <a:latin typeface="華康素風體W2" panose="03000209000000000000" pitchFamily="65" charset="-120"/>
                <a:ea typeface="華康素風體W2" panose="03000209000000000000" pitchFamily="65" charset="-120"/>
              </a:rPr>
              <a:t>今年度</a:t>
            </a:r>
            <a:r>
              <a:rPr lang="zh-TW" altLang="en-US" sz="1600" b="1" dirty="0" smtClean="0">
                <a:latin typeface="華康素風體W2" panose="03000209000000000000" pitchFamily="65" charset="-120"/>
                <a:ea typeface="華康素風體W2" panose="03000209000000000000" pitchFamily="65" charset="-120"/>
              </a:rPr>
              <a:t>特地前往剛成立不久的罕見家園，讓大家可以實地欣賞家園風光，另外，除了再度</a:t>
            </a:r>
            <a:r>
              <a:rPr lang="zh-TW" altLang="zh-TW" sz="1600" b="1" dirty="0" smtClean="0">
                <a:latin typeface="華康素風體W2" panose="03000209000000000000" pitchFamily="65" charset="-120"/>
                <a:ea typeface="華康素風體W2" panose="03000209000000000000" pitchFamily="65" charset="-120"/>
              </a:rPr>
              <a:t>邀請</a:t>
            </a:r>
            <a:r>
              <a:rPr lang="zh-TW" altLang="zh-TW" sz="1600" b="1" dirty="0">
                <a:latin typeface="華康素風體W2" panose="03000209000000000000" pitchFamily="65" charset="-120"/>
                <a:ea typeface="華康素風體W2" panose="03000209000000000000" pitchFamily="65" charset="-120"/>
              </a:rPr>
              <a:t>到台大醫院之</a:t>
            </a:r>
            <a:r>
              <a:rPr lang="zh-TW" altLang="zh-TW" sz="1600" b="1" u="sng" dirty="0">
                <a:latin typeface="華康素風體W2" panose="03000209000000000000" pitchFamily="65" charset="-120"/>
                <a:ea typeface="華康素風體W2" panose="03000209000000000000" pitchFamily="65" charset="-120"/>
              </a:rPr>
              <a:t>徐紹勛</a:t>
            </a:r>
            <a:r>
              <a:rPr lang="zh-TW" altLang="zh-TW" sz="1600" b="1" dirty="0">
                <a:latin typeface="華康素風體W2" panose="03000209000000000000" pitchFamily="65" charset="-120"/>
                <a:ea typeface="華康素風體W2" panose="03000209000000000000" pitchFamily="65" charset="-120"/>
              </a:rPr>
              <a:t>醫師之外，更是</a:t>
            </a:r>
            <a:r>
              <a:rPr lang="zh-TW" altLang="zh-TW" sz="1600" b="1" dirty="0" smtClean="0">
                <a:latin typeface="華康素風體W2" panose="03000209000000000000" pitchFamily="65" charset="-120"/>
                <a:ea typeface="華康素風體W2" panose="03000209000000000000" pitchFamily="65" charset="-120"/>
              </a:rPr>
              <a:t>邀請</a:t>
            </a:r>
            <a:r>
              <a:rPr lang="zh-TW" altLang="en-US" sz="1600" b="1" u="sng" dirty="0" smtClean="0">
                <a:latin typeface="華康素風體W2" panose="03000209000000000000" pitchFamily="65" charset="-120"/>
                <a:ea typeface="華康素風體W2" panose="03000209000000000000" pitchFamily="65" charset="-120"/>
              </a:rPr>
              <a:t>江旴恒</a:t>
            </a:r>
            <a:r>
              <a:rPr lang="zh-TW" altLang="en-US" sz="1600" b="1" dirty="0" smtClean="0">
                <a:latin typeface="華康素風體W2" panose="03000209000000000000" pitchFamily="65" charset="-120"/>
                <a:ea typeface="華康素風體W2" panose="03000209000000000000" pitchFamily="65" charset="-120"/>
              </a:rPr>
              <a:t>醫師</a:t>
            </a:r>
            <a:r>
              <a:rPr lang="zh-TW" altLang="zh-TW" sz="1600" b="1" dirty="0" smtClean="0">
                <a:latin typeface="華康素風體W2" panose="03000209000000000000" pitchFamily="65" charset="-120"/>
                <a:ea typeface="華康素風體W2" panose="03000209000000000000" pitchFamily="65" charset="-120"/>
              </a:rPr>
              <a:t>，</a:t>
            </a:r>
            <a:r>
              <a:rPr lang="zh-TW" altLang="en-US" sz="1600" b="1" dirty="0" smtClean="0">
                <a:latin typeface="華康素風體W2" panose="03000209000000000000" pitchFamily="65" charset="-120"/>
                <a:ea typeface="華康素風體W2" panose="03000209000000000000" pitchFamily="65" charset="-120"/>
              </a:rPr>
              <a:t>針對「移植」的議題進行分享，增進大家對於移植的了解與認識</a:t>
            </a:r>
            <a:r>
              <a:rPr lang="zh-TW" altLang="zh-TW" sz="1600" b="1" dirty="0" smtClean="0">
                <a:latin typeface="華康素風體W2" panose="03000209000000000000" pitchFamily="65" charset="-120"/>
                <a:ea typeface="華康素風體W2" panose="03000209000000000000" pitchFamily="65" charset="-120"/>
              </a:rPr>
              <a:t>，</a:t>
            </a:r>
            <a:r>
              <a:rPr lang="zh-TW" altLang="en-US" sz="1600" b="1" dirty="0" smtClean="0">
                <a:latin typeface="華康素風體W2" panose="03000209000000000000" pitchFamily="65" charset="-120"/>
                <a:ea typeface="華康素風體W2" panose="03000209000000000000" pitchFamily="65" charset="-120"/>
              </a:rPr>
              <a:t>下午更是帶領大家一同參觀家園，特別邀請病友</a:t>
            </a:r>
            <a:r>
              <a:rPr lang="zh-TW" altLang="en-US" sz="1600" b="1" u="sng" dirty="0" smtClean="0">
                <a:latin typeface="華康素風體W2" panose="03000209000000000000" pitchFamily="65" charset="-120"/>
                <a:ea typeface="華康素風體W2" panose="03000209000000000000" pitchFamily="65" charset="-120"/>
              </a:rPr>
              <a:t>馨慧</a:t>
            </a:r>
            <a:r>
              <a:rPr lang="zh-TW" altLang="en-US" sz="1600" b="1" dirty="0" smtClean="0">
                <a:latin typeface="華康素風體W2" panose="03000209000000000000" pitchFamily="65" charset="-120"/>
                <a:ea typeface="華康素風體W2" panose="03000209000000000000" pitchFamily="65" charset="-120"/>
              </a:rPr>
              <a:t>來帶領大家一起進行植栽的</a:t>
            </a:r>
            <a:r>
              <a:rPr lang="en-US" altLang="zh-TW" sz="1600" b="1" dirty="0" smtClean="0">
                <a:latin typeface="華康素風體W2" panose="03000209000000000000" pitchFamily="65" charset="-120"/>
                <a:ea typeface="華康素風體W2" panose="03000209000000000000" pitchFamily="65" charset="-120"/>
              </a:rPr>
              <a:t>DIY</a:t>
            </a:r>
            <a:r>
              <a:rPr lang="zh-TW" altLang="en-US" sz="1600" b="1" dirty="0" smtClean="0">
                <a:latin typeface="華康素風體W2" panose="03000209000000000000" pitchFamily="65" charset="-120"/>
                <a:ea typeface="華康素風體W2" panose="03000209000000000000" pitchFamily="65" charset="-120"/>
              </a:rPr>
              <a:t>活動，</a:t>
            </a:r>
            <a:r>
              <a:rPr lang="zh-TW" altLang="en-US" sz="1600" b="1" dirty="0">
                <a:latin typeface="華康素風體W2" panose="03000209000000000000" pitchFamily="65" charset="-120"/>
                <a:ea typeface="華康素風體W2" panose="03000209000000000000" pitchFamily="65" charset="-120"/>
              </a:rPr>
              <a:t>豐富</a:t>
            </a:r>
            <a:r>
              <a:rPr lang="zh-TW" altLang="en-US" sz="1600" b="1" dirty="0" smtClean="0">
                <a:latin typeface="華康素風體W2" panose="03000209000000000000" pitchFamily="65" charset="-120"/>
                <a:ea typeface="華康素風體W2" panose="03000209000000000000" pitchFamily="65" charset="-120"/>
              </a:rPr>
              <a:t>內容絕對不容</a:t>
            </a:r>
            <a:r>
              <a:rPr lang="zh-TW" altLang="en-US" sz="1600" b="1" dirty="0">
                <a:latin typeface="華康素風體W2" panose="03000209000000000000" pitchFamily="65" charset="-120"/>
                <a:ea typeface="華康素風體W2" panose="03000209000000000000" pitchFamily="65" charset="-120"/>
              </a:rPr>
              <a:t>錯過</a:t>
            </a:r>
            <a:r>
              <a:rPr lang="en-US" altLang="zh-TW" sz="1600" b="1" dirty="0" smtClean="0">
                <a:latin typeface="華康素風體W2" panose="03000209000000000000" pitchFamily="65" charset="-120"/>
                <a:ea typeface="華康素風體W2" panose="03000209000000000000" pitchFamily="65" charset="-120"/>
              </a:rPr>
              <a:t>!!</a:t>
            </a:r>
            <a:r>
              <a:rPr lang="zh-TW" altLang="en-US" sz="1600" b="1" dirty="0">
                <a:latin typeface="華康素風體W2" panose="03000209000000000000" pitchFamily="65" charset="-120"/>
                <a:ea typeface="華康素風體W2" panose="03000209000000000000" pitchFamily="65" charset="-120"/>
              </a:rPr>
              <a:t>不</a:t>
            </a:r>
            <a:r>
              <a:rPr lang="zh-TW" altLang="zh-TW" sz="1600" b="1" dirty="0" smtClean="0">
                <a:latin typeface="華康素風體W2" panose="03000209000000000000" pitchFamily="65" charset="-120"/>
                <a:ea typeface="華康素風體W2" panose="03000209000000000000" pitchFamily="65" charset="-120"/>
              </a:rPr>
              <a:t>來</a:t>
            </a:r>
            <a:r>
              <a:rPr lang="zh-TW" altLang="en-US" sz="1600" b="1" dirty="0" smtClean="0">
                <a:latin typeface="華康素風體W2" panose="03000209000000000000" pitchFamily="65" charset="-120"/>
                <a:ea typeface="華康素風體W2" panose="03000209000000000000" pitchFamily="65" charset="-120"/>
              </a:rPr>
              <a:t>真是</a:t>
            </a:r>
            <a:r>
              <a:rPr lang="zh-TW" altLang="zh-TW" sz="1600" b="1" dirty="0" smtClean="0">
                <a:latin typeface="華康素風體W2" panose="03000209000000000000" pitchFamily="65" charset="-120"/>
                <a:ea typeface="華康素風體W2" panose="03000209000000000000" pitchFamily="65" charset="-120"/>
              </a:rPr>
              <a:t>可惜</a:t>
            </a:r>
            <a:r>
              <a:rPr lang="zh-TW" altLang="zh-TW" sz="1600" b="1" dirty="0">
                <a:latin typeface="華康素風體W2" panose="03000209000000000000" pitchFamily="65" charset="-120"/>
                <a:ea typeface="華康素風體W2" panose="03000209000000000000" pitchFamily="65" charset="-120"/>
              </a:rPr>
              <a:t>了喔！</a:t>
            </a:r>
            <a:r>
              <a:rPr lang="zh-TW" altLang="zh-TW" sz="1600" b="1" dirty="0" smtClean="0">
                <a:effectLst/>
                <a:latin typeface="華康素風體W2" panose="03000209000000000000" pitchFamily="65" charset="-120"/>
                <a:ea typeface="華康素風體W2" panose="03000209000000000000" pitchFamily="65" charset="-120"/>
              </a:rPr>
              <a:t> </a:t>
            </a:r>
            <a:endParaRPr lang="zh-TW" altLang="en-US" sz="1600" b="1" dirty="0">
              <a:latin typeface="華康素風體W2" panose="03000209000000000000" pitchFamily="65" charset="-120"/>
              <a:ea typeface="華康素風體W2" panose="03000209000000000000" pitchFamily="65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361264" y="3114452"/>
            <a:ext cx="6965931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2400"/>
              </a:lnSpc>
              <a:buBlip>
                <a:blip r:embed="rId4"/>
              </a:buBlip>
            </a:pPr>
            <a:r>
              <a:rPr lang="zh-TW" altLang="en-US" sz="16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活動時間：</a:t>
            </a:r>
            <a:r>
              <a:rPr lang="en-US" altLang="zh-TW" sz="16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112</a:t>
            </a:r>
            <a:r>
              <a:rPr lang="zh-TW" altLang="en-US" sz="16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年</a:t>
            </a:r>
            <a:r>
              <a:rPr lang="en-US" altLang="zh-TW" sz="16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5</a:t>
            </a:r>
            <a:r>
              <a:rPr lang="zh-TW" altLang="en-US" sz="16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月</a:t>
            </a:r>
            <a:r>
              <a:rPr lang="en-US" altLang="zh-TW" sz="16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6</a:t>
            </a:r>
            <a:r>
              <a:rPr lang="zh-TW" altLang="en-US" sz="16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日</a:t>
            </a:r>
            <a:r>
              <a:rPr lang="en-US" altLang="zh-TW" sz="16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(</a:t>
            </a:r>
            <a:r>
              <a:rPr lang="zh-TW" altLang="en-US" sz="16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六</a:t>
            </a:r>
            <a:r>
              <a:rPr lang="en-US" altLang="zh-TW" sz="16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)</a:t>
            </a:r>
            <a:r>
              <a:rPr lang="zh-TW" altLang="en-US" sz="16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 </a:t>
            </a:r>
            <a:r>
              <a:rPr lang="en-US" altLang="zh-TW" sz="16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08</a:t>
            </a:r>
            <a:r>
              <a:rPr lang="zh-TW" altLang="en-US" sz="16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：</a:t>
            </a:r>
            <a:r>
              <a:rPr lang="en-US" altLang="zh-TW" sz="16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30~17</a:t>
            </a:r>
            <a:r>
              <a:rPr lang="zh-TW" altLang="en-US" sz="16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：</a:t>
            </a:r>
            <a:r>
              <a:rPr lang="en-US" altLang="zh-TW" sz="16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30</a:t>
            </a:r>
          </a:p>
          <a:p>
            <a:pPr marL="285750" indent="-285750">
              <a:lnSpc>
                <a:spcPts val="2400"/>
              </a:lnSpc>
              <a:buBlip>
                <a:blip r:embed="rId4"/>
              </a:buBlip>
            </a:pPr>
            <a:r>
              <a:rPr lang="zh-TW" altLang="en-US" sz="16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活動地點：罕見家園</a:t>
            </a:r>
            <a:r>
              <a:rPr lang="en-US" altLang="zh-TW" sz="16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(</a:t>
            </a:r>
            <a:r>
              <a:rPr lang="zh-TW" altLang="en-US" sz="16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新竹縣關西鎮東平里</a:t>
            </a:r>
            <a:r>
              <a:rPr lang="en-US" altLang="zh-TW" sz="16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9</a:t>
            </a:r>
            <a:r>
              <a:rPr lang="zh-TW" altLang="en-US" sz="16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鄰小東坑</a:t>
            </a:r>
            <a:r>
              <a:rPr lang="en-US" altLang="zh-TW" sz="16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7</a:t>
            </a:r>
            <a:r>
              <a:rPr lang="zh-TW" altLang="en-US" sz="16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之</a:t>
            </a:r>
            <a:r>
              <a:rPr lang="en-US" altLang="zh-TW" sz="16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6</a:t>
            </a:r>
            <a:r>
              <a:rPr lang="zh-TW" altLang="en-US" sz="16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號</a:t>
            </a:r>
            <a:r>
              <a:rPr lang="en-US" altLang="zh-TW" sz="16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)</a:t>
            </a:r>
          </a:p>
          <a:p>
            <a:pPr marL="285750" indent="-285750">
              <a:lnSpc>
                <a:spcPts val="2400"/>
              </a:lnSpc>
              <a:buBlip>
                <a:blip r:embed="rId4"/>
              </a:buBlip>
            </a:pPr>
            <a:r>
              <a:rPr lang="zh-TW" altLang="en-US" sz="16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活動對象：</a:t>
            </a:r>
            <a:r>
              <a:rPr lang="en-US" altLang="zh-TW" sz="1600" dirty="0"/>
              <a:t>LAM</a:t>
            </a:r>
            <a:r>
              <a:rPr lang="zh-TW" altLang="zh-TW" sz="16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病友家庭約</a:t>
            </a:r>
            <a:r>
              <a:rPr lang="en-US" altLang="zh-TW" sz="16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30</a:t>
            </a:r>
            <a:r>
              <a:rPr lang="zh-TW" altLang="zh-TW" sz="16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～</a:t>
            </a:r>
            <a:r>
              <a:rPr lang="en-US" altLang="zh-TW" sz="16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50</a:t>
            </a:r>
            <a:r>
              <a:rPr lang="zh-TW" altLang="zh-TW" sz="16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人</a:t>
            </a:r>
            <a:endParaRPr lang="en-US" altLang="zh-TW" sz="1600" dirty="0" smtClean="0"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pPr marL="285750" indent="-285750">
              <a:lnSpc>
                <a:spcPts val="2400"/>
              </a:lnSpc>
              <a:buBlip>
                <a:blip r:embed="rId4"/>
              </a:buBlip>
            </a:pPr>
            <a:r>
              <a:rPr lang="zh-TW" altLang="en-US" sz="16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主辦單位</a:t>
            </a:r>
            <a:r>
              <a:rPr lang="zh-TW" altLang="en-US" sz="16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：財團法人罕見疾病基金會</a:t>
            </a:r>
            <a:endParaRPr lang="en-US" altLang="zh-TW" sz="1600" dirty="0" smtClean="0"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pPr marL="285750" lvl="0" indent="-285750">
              <a:lnSpc>
                <a:spcPts val="2400"/>
              </a:lnSpc>
              <a:buBlip>
                <a:blip r:embed="rId4"/>
              </a:buBlip>
            </a:pPr>
            <a:r>
              <a:rPr lang="zh-TW" altLang="en-US" sz="16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協辦單位</a:t>
            </a:r>
            <a:r>
              <a:rPr lang="zh-TW" altLang="en-US" sz="16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：</a:t>
            </a:r>
            <a:r>
              <a:rPr lang="zh-TW" altLang="zh-TW" sz="16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社團法人台灣呼吸健康協會</a:t>
            </a:r>
          </a:p>
          <a:p>
            <a:pPr marL="285750" indent="-285750">
              <a:lnSpc>
                <a:spcPts val="2400"/>
              </a:lnSpc>
              <a:buBlip>
                <a:blip r:embed="rId4"/>
              </a:buBlip>
            </a:pPr>
            <a:r>
              <a:rPr lang="zh-TW" altLang="zh-TW" sz="16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報名時間：即日起</a:t>
            </a:r>
            <a:r>
              <a:rPr lang="zh-TW" altLang="zh-TW" sz="16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至</a:t>
            </a:r>
            <a:r>
              <a:rPr lang="en-US" altLang="zh-TW" sz="16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4</a:t>
            </a:r>
            <a:r>
              <a:rPr lang="zh-TW" altLang="zh-TW" sz="16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月</a:t>
            </a:r>
            <a:r>
              <a:rPr lang="en-US" altLang="zh-TW" sz="16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24</a:t>
            </a:r>
            <a:r>
              <a:rPr lang="zh-TW" altLang="zh-TW" sz="16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日</a:t>
            </a:r>
            <a:r>
              <a:rPr lang="en-US" altLang="zh-TW" sz="16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(</a:t>
            </a:r>
            <a:r>
              <a:rPr lang="zh-TW" altLang="zh-TW" sz="16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一</a:t>
            </a:r>
            <a:r>
              <a:rPr lang="en-US" altLang="zh-TW" sz="16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)</a:t>
            </a:r>
            <a:r>
              <a:rPr lang="zh-TW" altLang="zh-TW" sz="16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截止</a:t>
            </a:r>
            <a:endParaRPr lang="en-US" altLang="zh-TW" sz="1600" dirty="0"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pPr marL="285750" indent="-285750">
              <a:lnSpc>
                <a:spcPts val="2400"/>
              </a:lnSpc>
              <a:buBlip>
                <a:blip r:embed="rId4"/>
              </a:buBlip>
            </a:pPr>
            <a:r>
              <a:rPr lang="zh-TW" altLang="zh-TW" sz="1600" b="1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報名</a:t>
            </a:r>
            <a:r>
              <a:rPr lang="zh-TW" altLang="zh-TW" sz="1600" b="1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方式：</a:t>
            </a:r>
            <a:r>
              <a:rPr lang="zh-TW" altLang="zh-TW" sz="16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網路報名【</a:t>
            </a:r>
            <a:r>
              <a:rPr lang="zh-TW" altLang="zh-TW" sz="1600" b="1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敬請務必來電確認</a:t>
            </a:r>
            <a:r>
              <a:rPr lang="zh-TW" altLang="zh-TW" sz="16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】</a:t>
            </a:r>
          </a:p>
          <a:p>
            <a:pPr>
              <a:lnSpc>
                <a:spcPts val="2400"/>
              </a:lnSpc>
            </a:pPr>
            <a:r>
              <a:rPr lang="zh-TW" altLang="en-US" sz="16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 </a:t>
            </a:r>
            <a:r>
              <a:rPr lang="zh-TW" altLang="en-US" sz="16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 </a:t>
            </a:r>
            <a:r>
              <a:rPr lang="zh-TW" altLang="zh-TW" sz="16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☆網路</a:t>
            </a:r>
            <a:r>
              <a:rPr lang="zh-TW" altLang="zh-TW" sz="16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報名</a:t>
            </a:r>
            <a:r>
              <a:rPr lang="zh-TW" altLang="zh-TW" sz="16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：</a:t>
            </a:r>
            <a:r>
              <a:rPr lang="en-US" altLang="zh-TW" sz="16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https://reurl.cc/1eK0Nm</a:t>
            </a:r>
            <a:endParaRPr lang="zh-TW" altLang="zh-TW" sz="1600" dirty="0"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pPr>
              <a:lnSpc>
                <a:spcPts val="2400"/>
              </a:lnSpc>
            </a:pPr>
            <a:r>
              <a:rPr lang="zh-TW" altLang="en-US" sz="16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  </a:t>
            </a:r>
            <a:r>
              <a:rPr lang="zh-TW" altLang="zh-TW" sz="16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☆</a:t>
            </a:r>
            <a:r>
              <a:rPr lang="zh-TW" altLang="zh-TW" sz="16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洽詢電話：</a:t>
            </a:r>
            <a:r>
              <a:rPr lang="en-US" altLang="zh-TW" sz="16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(02)2521-0717</a:t>
            </a:r>
            <a:r>
              <a:rPr lang="zh-TW" altLang="zh-TW" sz="16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分機</a:t>
            </a:r>
            <a:r>
              <a:rPr lang="en-US" altLang="zh-TW" sz="16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167 </a:t>
            </a:r>
            <a:r>
              <a:rPr lang="zh-TW" altLang="zh-TW" sz="16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張毓宸</a:t>
            </a:r>
            <a:r>
              <a:rPr lang="zh-TW" altLang="zh-TW" sz="16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社工</a:t>
            </a:r>
            <a:endParaRPr lang="en-US" altLang="zh-TW" sz="1600" dirty="0" smtClean="0"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pPr marL="285750" indent="-285750">
              <a:lnSpc>
                <a:spcPts val="2400"/>
              </a:lnSpc>
              <a:buBlip>
                <a:blip r:embed="rId4"/>
              </a:buBlip>
            </a:pPr>
            <a:r>
              <a:rPr lang="zh-TW" altLang="en-US" sz="16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活動</a:t>
            </a:r>
            <a:r>
              <a:rPr lang="zh-TW" altLang="en-US" sz="16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流程：</a:t>
            </a:r>
            <a:endParaRPr lang="en-US" altLang="zh-TW" sz="1600" dirty="0"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pPr marL="285750" indent="-285750">
              <a:lnSpc>
                <a:spcPts val="2400"/>
              </a:lnSpc>
              <a:buBlip>
                <a:blip r:embed="rId4"/>
              </a:buBlip>
            </a:pPr>
            <a:endParaRPr lang="zh-TW" altLang="en-US" sz="1600" dirty="0"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</p:txBody>
      </p:sp>
      <p:grpSp>
        <p:nvGrpSpPr>
          <p:cNvPr id="12" name="群組 11"/>
          <p:cNvGrpSpPr/>
          <p:nvPr/>
        </p:nvGrpSpPr>
        <p:grpSpPr>
          <a:xfrm>
            <a:off x="5605258" y="3978548"/>
            <a:ext cx="1428750" cy="1764429"/>
            <a:chOff x="5652839" y="4338588"/>
            <a:chExt cx="1428750" cy="1764429"/>
          </a:xfrm>
        </p:grpSpPr>
        <p:pic>
          <p:nvPicPr>
            <p:cNvPr id="10" name="圖片 9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52839" y="4338588"/>
              <a:ext cx="1428750" cy="1428750"/>
            </a:xfrm>
            <a:prstGeom prst="rect">
              <a:avLst/>
            </a:prstGeom>
          </p:spPr>
        </p:pic>
        <p:sp>
          <p:nvSpPr>
            <p:cNvPr id="11" name="文字方塊 10"/>
            <p:cNvSpPr txBox="1"/>
            <p:nvPr/>
          </p:nvSpPr>
          <p:spPr>
            <a:xfrm>
              <a:off x="5697800" y="5733685"/>
              <a:ext cx="13388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dirty="0" smtClean="0">
                  <a:latin typeface="華康中圓體" panose="020F0509000000000000" pitchFamily="49" charset="-120"/>
                  <a:ea typeface="華康中圓體" panose="020F0509000000000000" pitchFamily="49" charset="-120"/>
                </a:rPr>
                <a:t>掃我可報名</a:t>
              </a:r>
              <a:endParaRPr lang="zh-TW" altLang="en-US" dirty="0">
                <a:latin typeface="華康中圓體" panose="020F0509000000000000" pitchFamily="49" charset="-120"/>
                <a:ea typeface="華康中圓體" panose="020F0509000000000000" pitchFamily="49" charset="-120"/>
              </a:endParaRPr>
            </a:p>
          </p:txBody>
        </p:sp>
      </p:grpSp>
      <p:sp>
        <p:nvSpPr>
          <p:cNvPr id="2" name="文字方塊 1"/>
          <p:cNvSpPr txBox="1"/>
          <p:nvPr/>
        </p:nvSpPr>
        <p:spPr>
          <a:xfrm>
            <a:off x="156977" y="10194634"/>
            <a:ext cx="7340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※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為鼓勵各地病友踴躍參加，</a:t>
            </a:r>
            <a:r>
              <a:rPr lang="zh-TW" altLang="en-US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提供外縣市病友及一名陪同者交通補助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。</a:t>
            </a:r>
          </a:p>
        </p:txBody>
      </p:sp>
      <p:graphicFrame>
        <p:nvGraphicFramePr>
          <p:cNvPr id="14" name="內容版面配置區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1695647"/>
              </p:ext>
            </p:extLst>
          </p:nvPr>
        </p:nvGraphicFramePr>
        <p:xfrm>
          <a:off x="347363" y="6288114"/>
          <a:ext cx="6869078" cy="390652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1728911"/>
                <a:gridCol w="2187839"/>
                <a:gridCol w="29523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latin typeface="清松手寫體4-Regular" panose="00000500000000000000" pitchFamily="2" charset="-120"/>
                          <a:ea typeface="清松手寫體4-Regular" panose="00000500000000000000" pitchFamily="2" charset="-120"/>
                        </a:rPr>
                        <a:t>時  間</a:t>
                      </a:r>
                      <a:endParaRPr lang="zh-TW" altLang="en-US" sz="1800" dirty="0">
                        <a:latin typeface="清松手寫體4-Regular" panose="00000500000000000000" pitchFamily="2" charset="-120"/>
                        <a:ea typeface="清松手寫體4-Regular" panose="00000500000000000000" pitchFamily="2" charset="-12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latin typeface="清松手寫體4-Regular" panose="00000500000000000000" pitchFamily="2" charset="-120"/>
                          <a:ea typeface="清松手寫體4-Regular" panose="00000500000000000000" pitchFamily="2" charset="-120"/>
                        </a:rPr>
                        <a:t>內  容  說  明</a:t>
                      </a:r>
                      <a:endParaRPr lang="zh-TW" altLang="en-US" sz="1800" dirty="0">
                        <a:latin typeface="清松手寫體4-Regular" panose="00000500000000000000" pitchFamily="2" charset="-120"/>
                        <a:ea typeface="清松手寫體4-Regular" panose="00000500000000000000" pitchFamily="2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latin typeface="清松手寫體4-Regular" panose="00000500000000000000" pitchFamily="2" charset="-120"/>
                          <a:ea typeface="清松手寫體4-Regular" panose="00000500000000000000" pitchFamily="2" charset="-120"/>
                        </a:rPr>
                        <a:t>地  點</a:t>
                      </a:r>
                      <a:endParaRPr lang="zh-TW" altLang="en-US" sz="1800" dirty="0">
                        <a:latin typeface="清松手寫體4-Regular" panose="00000500000000000000" pitchFamily="2" charset="-120"/>
                        <a:ea typeface="清松手寫體4-Regular" panose="00000500000000000000" pitchFamily="2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9228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08</a:t>
                      </a:r>
                      <a:r>
                        <a:rPr lang="zh-TW" altLang="en-US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：</a:t>
                      </a:r>
                      <a:r>
                        <a:rPr lang="en-US" altLang="zh-TW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30</a:t>
                      </a:r>
                      <a:r>
                        <a:rPr lang="zh-TW" altLang="en-US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～</a:t>
                      </a:r>
                      <a:r>
                        <a:rPr lang="en-US" altLang="zh-TW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09</a:t>
                      </a:r>
                      <a:r>
                        <a:rPr lang="zh-TW" altLang="en-US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：</a:t>
                      </a:r>
                      <a:r>
                        <a:rPr lang="en-US" altLang="zh-TW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00</a:t>
                      </a:r>
                      <a:endParaRPr lang="zh-TW" altLang="en-US" sz="1400" dirty="0">
                        <a:latin typeface="Kozuka Gothic Pr6N L" pitchFamily="34" charset="-128"/>
                        <a:ea typeface="Kozuka Gothic Pr6N L" pitchFamily="34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病家報到</a:t>
                      </a:r>
                      <a:endParaRPr lang="zh-TW" altLang="en-US" sz="1400" dirty="0">
                        <a:latin typeface="Kozuka Gothic Pr6N L" pitchFamily="34" charset="-128"/>
                        <a:ea typeface="Kozuka Gothic Pr6N L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台北車站東一門</a:t>
                      </a:r>
                      <a:endParaRPr lang="zh-TW" altLang="en-US" sz="1400" dirty="0">
                        <a:latin typeface="Kozuka Gothic Pr6N L" pitchFamily="34" charset="-128"/>
                        <a:ea typeface="Kozuka Gothic Pr6N L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1704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09</a:t>
                      </a:r>
                      <a:r>
                        <a:rPr lang="zh-TW" altLang="en-US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：</a:t>
                      </a:r>
                      <a:r>
                        <a:rPr lang="en-US" altLang="zh-TW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00</a:t>
                      </a:r>
                      <a:r>
                        <a:rPr lang="zh-TW" altLang="en-US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～</a:t>
                      </a:r>
                      <a:r>
                        <a:rPr lang="en-US" altLang="zh-TW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10</a:t>
                      </a:r>
                      <a:r>
                        <a:rPr lang="zh-TW" altLang="en-US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：</a:t>
                      </a:r>
                      <a:r>
                        <a:rPr lang="en-US" altLang="zh-TW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30</a:t>
                      </a:r>
                      <a:endParaRPr lang="zh-TW" altLang="en-US" sz="1400" dirty="0">
                        <a:latin typeface="Kozuka Gothic Pr6N L" pitchFamily="34" charset="-128"/>
                        <a:ea typeface="Kozuka Gothic Pr6N L" pitchFamily="34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前往罕見家園車程</a:t>
                      </a:r>
                      <a:r>
                        <a:rPr lang="en-US" altLang="zh-TW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(</a:t>
                      </a:r>
                      <a:r>
                        <a:rPr lang="zh-TW" altLang="en-US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自行開車請</a:t>
                      </a:r>
                      <a:r>
                        <a:rPr lang="en-US" altLang="zh-TW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10</a:t>
                      </a:r>
                      <a:r>
                        <a:rPr lang="zh-TW" altLang="en-US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：</a:t>
                      </a:r>
                      <a:r>
                        <a:rPr lang="en-US" altLang="zh-TW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30</a:t>
                      </a:r>
                      <a:r>
                        <a:rPr lang="zh-TW" altLang="en-US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抵達家園</a:t>
                      </a:r>
                      <a:r>
                        <a:rPr lang="en-US" altLang="zh-TW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)</a:t>
                      </a:r>
                      <a:endParaRPr lang="zh-TW" altLang="en-US" sz="1400" dirty="0">
                        <a:latin typeface="Kozuka Gothic Pr6N L" pitchFamily="34" charset="-128"/>
                        <a:ea typeface="Kozuka Gothic Pr6N L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698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10</a:t>
                      </a:r>
                      <a:r>
                        <a:rPr lang="zh-TW" altLang="en-US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：</a:t>
                      </a:r>
                      <a:r>
                        <a:rPr lang="en-US" altLang="zh-TW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30</a:t>
                      </a:r>
                      <a:r>
                        <a:rPr lang="zh-TW" altLang="en-US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～</a:t>
                      </a:r>
                      <a:r>
                        <a:rPr lang="en-US" altLang="zh-TW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10</a:t>
                      </a:r>
                      <a:r>
                        <a:rPr lang="zh-TW" altLang="en-US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：</a:t>
                      </a:r>
                      <a:r>
                        <a:rPr lang="en-US" altLang="zh-TW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40</a:t>
                      </a:r>
                      <a:endParaRPr lang="zh-TW" altLang="en-US" sz="1400" dirty="0">
                        <a:latin typeface="Kozuka Gothic Pr6N L" pitchFamily="34" charset="-128"/>
                        <a:ea typeface="Kozuka Gothic Pr6N L" pitchFamily="34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罕病基金會服務介紹</a:t>
                      </a:r>
                      <a:endParaRPr lang="zh-TW" altLang="en-US" sz="1400" dirty="0">
                        <a:latin typeface="Kozuka Gothic Pr6N L" pitchFamily="34" charset="-128"/>
                        <a:ea typeface="Kozuka Gothic Pr6N L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罕見家園</a:t>
                      </a:r>
                      <a:r>
                        <a:rPr lang="en-US" altLang="zh-TW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-</a:t>
                      </a:r>
                      <a:r>
                        <a:rPr lang="zh-TW" altLang="en-US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園藝教室</a:t>
                      </a:r>
                      <a:endParaRPr lang="zh-TW" altLang="en-US" sz="1400" dirty="0">
                        <a:latin typeface="Kozuka Gothic Pr6N L" pitchFamily="34" charset="-128"/>
                        <a:ea typeface="Kozuka Gothic Pr6N L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66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10</a:t>
                      </a:r>
                      <a:r>
                        <a:rPr lang="zh-TW" altLang="en-US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：</a:t>
                      </a:r>
                      <a:r>
                        <a:rPr lang="en-US" altLang="zh-TW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40</a:t>
                      </a:r>
                      <a:r>
                        <a:rPr lang="zh-TW" altLang="en-US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～</a:t>
                      </a:r>
                      <a:r>
                        <a:rPr lang="en-US" altLang="zh-TW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12</a:t>
                      </a:r>
                      <a:r>
                        <a:rPr lang="zh-TW" altLang="en-US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：</a:t>
                      </a:r>
                      <a:r>
                        <a:rPr lang="en-US" altLang="zh-TW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00</a:t>
                      </a:r>
                      <a:endParaRPr lang="zh-TW" altLang="en-US" sz="1400" dirty="0">
                        <a:latin typeface="Kozuka Gothic Pr6N L" pitchFamily="34" charset="-128"/>
                        <a:ea typeface="Kozuka Gothic Pr6N L" pitchFamily="34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肺移植的二三事</a:t>
                      </a:r>
                      <a:r>
                        <a:rPr lang="zh-TW" altLang="en-US" sz="1400" baseline="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    </a:t>
                      </a:r>
                      <a:endParaRPr lang="en-US" altLang="zh-TW" sz="1400" baseline="0" dirty="0" smtClean="0">
                        <a:latin typeface="Kozuka Gothic Pr6N L" pitchFamily="34" charset="-128"/>
                        <a:ea typeface="Kozuka Gothic Pr6N L" pitchFamily="34" charset="-128"/>
                      </a:endParaRPr>
                    </a:p>
                    <a:p>
                      <a:pPr algn="ctr"/>
                      <a:r>
                        <a:rPr lang="zh-TW" altLang="en-US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講師</a:t>
                      </a:r>
                      <a:r>
                        <a:rPr lang="zh-TW" altLang="en-US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：江旴恒醫師</a:t>
                      </a:r>
                      <a:endParaRPr lang="zh-TW" altLang="en-US" sz="1400" dirty="0">
                        <a:latin typeface="Kozuka Gothic Pr6N L" pitchFamily="34" charset="-128"/>
                        <a:ea typeface="Kozuka Gothic Pr6N L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0752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12</a:t>
                      </a:r>
                      <a:r>
                        <a:rPr lang="zh-TW" altLang="en-US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：</a:t>
                      </a:r>
                      <a:r>
                        <a:rPr lang="en-US" altLang="zh-TW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00</a:t>
                      </a:r>
                      <a:r>
                        <a:rPr lang="zh-TW" altLang="en-US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～</a:t>
                      </a:r>
                      <a:r>
                        <a:rPr lang="en-US" altLang="zh-TW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12</a:t>
                      </a:r>
                      <a:r>
                        <a:rPr lang="zh-TW" altLang="en-US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：</a:t>
                      </a:r>
                      <a:r>
                        <a:rPr lang="en-US" altLang="zh-TW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30</a:t>
                      </a:r>
                      <a:endParaRPr lang="zh-TW" altLang="en-US" sz="1400" dirty="0">
                        <a:latin typeface="Kozuka Gothic Pr6N L" pitchFamily="34" charset="-128"/>
                        <a:ea typeface="Kozuka Gothic Pr6N L" pitchFamily="34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Q&amp;A</a:t>
                      </a:r>
                      <a:r>
                        <a:rPr lang="zh-TW" altLang="en-US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時間   </a:t>
                      </a:r>
                      <a:endParaRPr lang="en-US" altLang="zh-TW" sz="1400" dirty="0" smtClean="0">
                        <a:latin typeface="Kozuka Gothic Pr6N L" pitchFamily="34" charset="-128"/>
                        <a:ea typeface="Kozuka Gothic Pr6N L" pitchFamily="34" charset="-128"/>
                      </a:endParaRPr>
                    </a:p>
                    <a:p>
                      <a:pPr algn="ctr"/>
                      <a:r>
                        <a:rPr lang="zh-TW" altLang="en-US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徐紹勛醫師、江旴恒醫師</a:t>
                      </a:r>
                      <a:endParaRPr lang="zh-TW" altLang="en-US" sz="1400" dirty="0">
                        <a:latin typeface="Kozuka Gothic Pr6N L" pitchFamily="34" charset="-128"/>
                        <a:ea typeface="Kozuka Gothic Pr6N L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8844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12</a:t>
                      </a:r>
                      <a:r>
                        <a:rPr lang="zh-TW" altLang="en-US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：</a:t>
                      </a:r>
                      <a:r>
                        <a:rPr lang="en-US" altLang="zh-TW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30</a:t>
                      </a:r>
                      <a:r>
                        <a:rPr lang="zh-TW" altLang="en-US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～</a:t>
                      </a:r>
                      <a:r>
                        <a:rPr lang="en-US" altLang="zh-TW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13</a:t>
                      </a:r>
                      <a:r>
                        <a:rPr lang="zh-TW" altLang="en-US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：</a:t>
                      </a:r>
                      <a:r>
                        <a:rPr lang="en-US" altLang="zh-TW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30</a:t>
                      </a:r>
                      <a:endParaRPr lang="zh-TW" altLang="en-US" sz="1400" dirty="0">
                        <a:latin typeface="Kozuka Gothic Pr6N L" pitchFamily="34" charset="-128"/>
                        <a:ea typeface="Kozuka Gothic Pr6N L" pitchFamily="34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午餐時間</a:t>
                      </a:r>
                      <a:endParaRPr lang="zh-TW" altLang="en-US" sz="1400" dirty="0">
                        <a:latin typeface="Kozuka Gothic Pr6N L" pitchFamily="34" charset="-128"/>
                        <a:ea typeface="Kozuka Gothic Pr6N L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罕見家園</a:t>
                      </a:r>
                      <a:r>
                        <a:rPr lang="en-US" altLang="zh-TW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-</a:t>
                      </a:r>
                      <a:r>
                        <a:rPr lang="zh-TW" altLang="en-US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園藝教室</a:t>
                      </a:r>
                      <a:r>
                        <a:rPr lang="zh-TW" altLang="en-US" sz="1400" dirty="0">
                          <a:latin typeface="Kozuka Gothic Pr6N L" pitchFamily="34" charset="-128"/>
                          <a:ea typeface="Kozuka Gothic Pr6N L" pitchFamily="34" charset="-128"/>
                        </a:rPr>
                        <a:t>、多功能教室</a:t>
                      </a:r>
                      <a:endParaRPr lang="zh-TW" altLang="en-US" sz="1400" dirty="0" smtClean="0">
                        <a:latin typeface="Kozuka Gothic Pr6N L" pitchFamily="34" charset="-128"/>
                        <a:ea typeface="Kozuka Gothic Pr6N L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20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13</a:t>
                      </a:r>
                      <a:r>
                        <a:rPr lang="zh-TW" altLang="en-US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：</a:t>
                      </a:r>
                      <a:r>
                        <a:rPr lang="en-US" altLang="zh-TW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30</a:t>
                      </a:r>
                      <a:r>
                        <a:rPr lang="zh-TW" altLang="en-US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～</a:t>
                      </a:r>
                      <a:r>
                        <a:rPr lang="en-US" altLang="zh-TW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14</a:t>
                      </a:r>
                      <a:r>
                        <a:rPr lang="zh-TW" altLang="en-US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：</a:t>
                      </a:r>
                      <a:r>
                        <a:rPr lang="en-US" altLang="zh-TW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00</a:t>
                      </a:r>
                      <a:endParaRPr lang="zh-TW" altLang="en-US" sz="1400" dirty="0">
                        <a:latin typeface="Kozuka Gothic Pr6N L" pitchFamily="34" charset="-128"/>
                        <a:ea typeface="Kozuka Gothic Pr6N L" pitchFamily="34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家園導覽</a:t>
                      </a:r>
                      <a:endParaRPr lang="zh-TW" altLang="en-US" sz="1400" dirty="0">
                        <a:latin typeface="Kozuka Gothic Pr6N L" pitchFamily="34" charset="-128"/>
                        <a:ea typeface="Kozuka Gothic Pr6N L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400" kern="1200" dirty="0" smtClean="0">
                          <a:solidFill>
                            <a:schemeClr val="dk1"/>
                          </a:solidFill>
                          <a:latin typeface="Kozuka Gothic Pr6N L" pitchFamily="34" charset="-128"/>
                          <a:ea typeface="Kozuka Gothic Pr6N L" pitchFamily="34" charset="-128"/>
                          <a:cs typeface="+mn-cs"/>
                        </a:rPr>
                        <a:t>罕見家園</a:t>
                      </a:r>
                      <a:endParaRPr lang="zh-TW" altLang="en-US" sz="1400" kern="1200" dirty="0">
                        <a:solidFill>
                          <a:schemeClr val="dk1"/>
                        </a:solidFill>
                        <a:latin typeface="Kozuka Gothic Pr6N L" pitchFamily="34" charset="-128"/>
                        <a:ea typeface="Kozuka Gothic Pr6N L" pitchFamily="34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6596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14</a:t>
                      </a:r>
                      <a:r>
                        <a:rPr lang="zh-TW" altLang="en-US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：</a:t>
                      </a:r>
                      <a:r>
                        <a:rPr lang="en-US" altLang="zh-TW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00</a:t>
                      </a:r>
                      <a:r>
                        <a:rPr lang="zh-TW" altLang="en-US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～</a:t>
                      </a:r>
                      <a:r>
                        <a:rPr lang="en-US" altLang="zh-TW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15</a:t>
                      </a:r>
                      <a:r>
                        <a:rPr lang="zh-TW" altLang="en-US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：</a:t>
                      </a:r>
                      <a:r>
                        <a:rPr lang="en-US" altLang="zh-TW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00</a:t>
                      </a:r>
                      <a:endParaRPr lang="zh-TW" altLang="en-US" sz="1400" dirty="0">
                        <a:latin typeface="Kozuka Gothic Pr6N L" pitchFamily="34" charset="-128"/>
                        <a:ea typeface="Kozuka Gothic Pr6N L" pitchFamily="34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多肉植栽</a:t>
                      </a:r>
                      <a:r>
                        <a:rPr lang="en-US" altLang="zh-TW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DIY(</a:t>
                      </a:r>
                      <a:r>
                        <a:rPr lang="zh-TW" altLang="en-US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暫定</a:t>
                      </a:r>
                      <a:r>
                        <a:rPr lang="en-US" altLang="zh-TW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)</a:t>
                      </a:r>
                      <a:endParaRPr lang="zh-TW" altLang="en-US" sz="1400" dirty="0">
                        <a:latin typeface="Kozuka Gothic Pr6N L" pitchFamily="34" charset="-128"/>
                        <a:ea typeface="Kozuka Gothic Pr6N L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罕見家園</a:t>
                      </a:r>
                      <a:r>
                        <a:rPr lang="en-US" altLang="zh-TW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-</a:t>
                      </a:r>
                      <a:r>
                        <a:rPr lang="zh-TW" altLang="en-US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多功能教室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72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15</a:t>
                      </a:r>
                      <a:r>
                        <a:rPr lang="zh-TW" altLang="en-US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：</a:t>
                      </a:r>
                      <a:r>
                        <a:rPr lang="en-US" altLang="zh-TW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00</a:t>
                      </a:r>
                      <a:r>
                        <a:rPr lang="zh-TW" altLang="en-US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～</a:t>
                      </a:r>
                      <a:r>
                        <a:rPr lang="en-US" altLang="zh-TW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16</a:t>
                      </a:r>
                      <a:r>
                        <a:rPr lang="zh-TW" altLang="en-US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：</a:t>
                      </a:r>
                      <a:r>
                        <a:rPr lang="en-US" altLang="zh-TW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00</a:t>
                      </a:r>
                      <a:endParaRPr lang="zh-TW" altLang="en-US" sz="1400" dirty="0">
                        <a:latin typeface="Kozuka Gothic Pr6N L" pitchFamily="34" charset="-128"/>
                        <a:ea typeface="Kozuka Gothic Pr6N L" pitchFamily="34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病家聯誼交流</a:t>
                      </a:r>
                      <a:endParaRPr lang="zh-TW" altLang="en-US" sz="1400" dirty="0">
                        <a:latin typeface="Kozuka Gothic Pr6N L" pitchFamily="34" charset="-128"/>
                        <a:ea typeface="Kozuka Gothic Pr6N L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罕見家園</a:t>
                      </a:r>
                      <a:r>
                        <a:rPr lang="en-US" altLang="zh-TW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-</a:t>
                      </a:r>
                      <a:r>
                        <a:rPr lang="zh-TW" altLang="en-US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園藝教室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43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16</a:t>
                      </a:r>
                      <a:r>
                        <a:rPr lang="zh-TW" altLang="en-US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：</a:t>
                      </a:r>
                      <a:r>
                        <a:rPr lang="en-US" altLang="zh-TW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00</a:t>
                      </a:r>
                      <a:r>
                        <a:rPr lang="zh-TW" altLang="en-US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～</a:t>
                      </a:r>
                      <a:r>
                        <a:rPr lang="en-US" altLang="zh-TW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17</a:t>
                      </a:r>
                      <a:r>
                        <a:rPr lang="zh-TW" altLang="en-US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：</a:t>
                      </a:r>
                      <a:r>
                        <a:rPr lang="en-US" altLang="zh-TW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30</a:t>
                      </a:r>
                      <a:endParaRPr lang="zh-TW" altLang="en-US" sz="1400" dirty="0">
                        <a:latin typeface="Kozuka Gothic Pr6N L" pitchFamily="34" charset="-128"/>
                        <a:ea typeface="Kozuka Gothic Pr6N L" pitchFamily="34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Kozuka Gothic Pr6N L" pitchFamily="34" charset="-128"/>
                          <a:ea typeface="Kozuka Gothic Pr6N L" pitchFamily="34" charset="-128"/>
                        </a:rPr>
                        <a:t>賦歸</a:t>
                      </a:r>
                      <a:endParaRPr lang="zh-TW" altLang="en-US" sz="1400" dirty="0">
                        <a:latin typeface="Kozuka Gothic Pr6N L" pitchFamily="34" charset="-128"/>
                        <a:ea typeface="Kozuka Gothic Pr6N L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3" name="圖片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3680" y="8989073"/>
            <a:ext cx="570733" cy="648072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81365">
            <a:off x="3854561" y="7614126"/>
            <a:ext cx="817202" cy="734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036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校园城市</Template>
  <TotalTime>164</TotalTime>
  <Words>428</Words>
  <Application>Microsoft Office PowerPoint</Application>
  <PresentationFormat>自訂</PresentationFormat>
  <Paragraphs>46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2023年LAM病友聯誼活動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2023年LAM病友聯誼活動</dc:title>
  <dc:creator>張毓宸@病患服務組</dc:creator>
  <cp:lastModifiedBy>張毓宸@病患服務組</cp:lastModifiedBy>
  <cp:revision>10</cp:revision>
  <cp:lastPrinted>2023-03-23T06:17:11Z</cp:lastPrinted>
  <dcterms:created xsi:type="dcterms:W3CDTF">2023-03-23T04:10:45Z</dcterms:created>
  <dcterms:modified xsi:type="dcterms:W3CDTF">2023-03-30T09:48:13Z</dcterms:modified>
</cp:coreProperties>
</file>