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Lst>
  <p:sldSz cx="6858000" cy="9906000" type="A4"/>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CED24"/>
    <a:srgbClr val="EEEE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734" autoAdjust="0"/>
    <p:restoredTop sz="94660"/>
  </p:normalViewPr>
  <p:slideViewPr>
    <p:cSldViewPr>
      <p:cViewPr>
        <p:scale>
          <a:sx n="80" d="100"/>
          <a:sy n="80" d="100"/>
        </p:scale>
        <p:origin x="2645" y="-422"/>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514350" y="3077283"/>
            <a:ext cx="5829300" cy="2123369"/>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BAECC0B5-9E4B-4F36-AA43-E7B2E1CEC70C}" type="datetimeFigureOut">
              <a:rPr lang="zh-TW" altLang="en-US" smtClean="0"/>
              <a:t>2022/8/29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0FF532D-C610-4E7C-BADE-1101856AC2E1}" type="slidenum">
              <a:rPr lang="zh-TW" altLang="en-US" smtClean="0"/>
              <a:t>‹#›</a:t>
            </a:fld>
            <a:endParaRPr lang="zh-TW" altLang="en-US"/>
          </a:p>
        </p:txBody>
      </p:sp>
    </p:spTree>
    <p:extLst>
      <p:ext uri="{BB962C8B-B14F-4D97-AF65-F5344CB8AC3E}">
        <p14:creationId xmlns:p14="http://schemas.microsoft.com/office/powerpoint/2010/main" val="1131895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BAECC0B5-9E4B-4F36-AA43-E7B2E1CEC70C}" type="datetimeFigureOut">
              <a:rPr lang="zh-TW" altLang="en-US" smtClean="0"/>
              <a:t>2022/8/29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0FF532D-C610-4E7C-BADE-1101856AC2E1}" type="slidenum">
              <a:rPr lang="zh-TW" altLang="en-US" smtClean="0"/>
              <a:t>‹#›</a:t>
            </a:fld>
            <a:endParaRPr lang="zh-TW" altLang="en-US"/>
          </a:p>
        </p:txBody>
      </p:sp>
    </p:spTree>
    <p:extLst>
      <p:ext uri="{BB962C8B-B14F-4D97-AF65-F5344CB8AC3E}">
        <p14:creationId xmlns:p14="http://schemas.microsoft.com/office/powerpoint/2010/main" val="977778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3729037" y="529697"/>
            <a:ext cx="1157288" cy="1126807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257176" y="529697"/>
            <a:ext cx="3357563" cy="1126807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BAECC0B5-9E4B-4F36-AA43-E7B2E1CEC70C}" type="datetimeFigureOut">
              <a:rPr lang="zh-TW" altLang="en-US" smtClean="0"/>
              <a:t>2022/8/29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0FF532D-C610-4E7C-BADE-1101856AC2E1}" type="slidenum">
              <a:rPr lang="zh-TW" altLang="en-US" smtClean="0"/>
              <a:t>‹#›</a:t>
            </a:fld>
            <a:endParaRPr lang="zh-TW" altLang="en-US"/>
          </a:p>
        </p:txBody>
      </p:sp>
    </p:spTree>
    <p:extLst>
      <p:ext uri="{BB962C8B-B14F-4D97-AF65-F5344CB8AC3E}">
        <p14:creationId xmlns:p14="http://schemas.microsoft.com/office/powerpoint/2010/main" val="3312125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BAECC0B5-9E4B-4F36-AA43-E7B2E1CEC70C}" type="datetimeFigureOut">
              <a:rPr lang="zh-TW" altLang="en-US" smtClean="0"/>
              <a:t>2022/8/29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0FF532D-C610-4E7C-BADE-1101856AC2E1}" type="slidenum">
              <a:rPr lang="zh-TW" altLang="en-US" smtClean="0"/>
              <a:t>‹#›</a:t>
            </a:fld>
            <a:endParaRPr lang="zh-TW" altLang="en-US"/>
          </a:p>
        </p:txBody>
      </p:sp>
    </p:spTree>
    <p:extLst>
      <p:ext uri="{BB962C8B-B14F-4D97-AF65-F5344CB8AC3E}">
        <p14:creationId xmlns:p14="http://schemas.microsoft.com/office/powerpoint/2010/main" val="3176718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541735" y="6365522"/>
            <a:ext cx="5829300" cy="1967442"/>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BAECC0B5-9E4B-4F36-AA43-E7B2E1CEC70C}" type="datetimeFigureOut">
              <a:rPr lang="zh-TW" altLang="en-US" smtClean="0"/>
              <a:t>2022/8/29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0FF532D-C610-4E7C-BADE-1101856AC2E1}" type="slidenum">
              <a:rPr lang="zh-TW" altLang="en-US" smtClean="0"/>
              <a:t>‹#›</a:t>
            </a:fld>
            <a:endParaRPr lang="zh-TW" altLang="en-US"/>
          </a:p>
        </p:txBody>
      </p:sp>
    </p:spTree>
    <p:extLst>
      <p:ext uri="{BB962C8B-B14F-4D97-AF65-F5344CB8AC3E}">
        <p14:creationId xmlns:p14="http://schemas.microsoft.com/office/powerpoint/2010/main" val="1123722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BAECC0B5-9E4B-4F36-AA43-E7B2E1CEC70C}" type="datetimeFigureOut">
              <a:rPr lang="zh-TW" altLang="en-US" smtClean="0"/>
              <a:t>2022/8/29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0FF532D-C610-4E7C-BADE-1101856AC2E1}" type="slidenum">
              <a:rPr lang="zh-TW" altLang="en-US" smtClean="0"/>
              <a:t>‹#›</a:t>
            </a:fld>
            <a:endParaRPr lang="zh-TW" altLang="en-US"/>
          </a:p>
        </p:txBody>
      </p:sp>
    </p:spTree>
    <p:extLst>
      <p:ext uri="{BB962C8B-B14F-4D97-AF65-F5344CB8AC3E}">
        <p14:creationId xmlns:p14="http://schemas.microsoft.com/office/powerpoint/2010/main" val="1778848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342900" y="396699"/>
            <a:ext cx="6172200" cy="1651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BAECC0B5-9E4B-4F36-AA43-E7B2E1CEC70C}" type="datetimeFigureOut">
              <a:rPr lang="zh-TW" altLang="en-US" smtClean="0"/>
              <a:t>2022/8/29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30FF532D-C610-4E7C-BADE-1101856AC2E1}" type="slidenum">
              <a:rPr lang="zh-TW" altLang="en-US" smtClean="0"/>
              <a:t>‹#›</a:t>
            </a:fld>
            <a:endParaRPr lang="zh-TW" altLang="en-US"/>
          </a:p>
        </p:txBody>
      </p:sp>
    </p:spTree>
    <p:extLst>
      <p:ext uri="{BB962C8B-B14F-4D97-AF65-F5344CB8AC3E}">
        <p14:creationId xmlns:p14="http://schemas.microsoft.com/office/powerpoint/2010/main" val="3527099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BAECC0B5-9E4B-4F36-AA43-E7B2E1CEC70C}" type="datetimeFigureOut">
              <a:rPr lang="zh-TW" altLang="en-US" smtClean="0"/>
              <a:t>2022/8/29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30FF532D-C610-4E7C-BADE-1101856AC2E1}" type="slidenum">
              <a:rPr lang="zh-TW" altLang="en-US" smtClean="0"/>
              <a:t>‹#›</a:t>
            </a:fld>
            <a:endParaRPr lang="zh-TW" altLang="en-US"/>
          </a:p>
        </p:txBody>
      </p:sp>
    </p:spTree>
    <p:extLst>
      <p:ext uri="{BB962C8B-B14F-4D97-AF65-F5344CB8AC3E}">
        <p14:creationId xmlns:p14="http://schemas.microsoft.com/office/powerpoint/2010/main" val="2157124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AECC0B5-9E4B-4F36-AA43-E7B2E1CEC70C}" type="datetimeFigureOut">
              <a:rPr lang="zh-TW" altLang="en-US" smtClean="0"/>
              <a:t>2022/8/29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30FF532D-C610-4E7C-BADE-1101856AC2E1}" type="slidenum">
              <a:rPr lang="zh-TW" altLang="en-US" smtClean="0"/>
              <a:t>‹#›</a:t>
            </a:fld>
            <a:endParaRPr lang="zh-TW" altLang="en-US"/>
          </a:p>
        </p:txBody>
      </p:sp>
    </p:spTree>
    <p:extLst>
      <p:ext uri="{BB962C8B-B14F-4D97-AF65-F5344CB8AC3E}">
        <p14:creationId xmlns:p14="http://schemas.microsoft.com/office/powerpoint/2010/main" val="3555296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342901" y="394406"/>
            <a:ext cx="2256235" cy="1678517"/>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BAECC0B5-9E4B-4F36-AA43-E7B2E1CEC70C}" type="datetimeFigureOut">
              <a:rPr lang="zh-TW" altLang="en-US" smtClean="0"/>
              <a:t>2022/8/29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0FF532D-C610-4E7C-BADE-1101856AC2E1}" type="slidenum">
              <a:rPr lang="zh-TW" altLang="en-US" smtClean="0"/>
              <a:t>‹#›</a:t>
            </a:fld>
            <a:endParaRPr lang="zh-TW" altLang="en-US"/>
          </a:p>
        </p:txBody>
      </p:sp>
    </p:spTree>
    <p:extLst>
      <p:ext uri="{BB962C8B-B14F-4D97-AF65-F5344CB8AC3E}">
        <p14:creationId xmlns:p14="http://schemas.microsoft.com/office/powerpoint/2010/main" val="2847514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344216" y="6934201"/>
            <a:ext cx="4114800" cy="818622"/>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BAECC0B5-9E4B-4F36-AA43-E7B2E1CEC70C}" type="datetimeFigureOut">
              <a:rPr lang="zh-TW" altLang="en-US" smtClean="0"/>
              <a:t>2022/8/29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0FF532D-C610-4E7C-BADE-1101856AC2E1}" type="slidenum">
              <a:rPr lang="zh-TW" altLang="en-US" smtClean="0"/>
              <a:t>‹#›</a:t>
            </a:fld>
            <a:endParaRPr lang="zh-TW" altLang="en-US"/>
          </a:p>
        </p:txBody>
      </p:sp>
    </p:spTree>
    <p:extLst>
      <p:ext uri="{BB962C8B-B14F-4D97-AF65-F5344CB8AC3E}">
        <p14:creationId xmlns:p14="http://schemas.microsoft.com/office/powerpoint/2010/main" val="1776758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BAECC0B5-9E4B-4F36-AA43-E7B2E1CEC70C}" type="datetimeFigureOut">
              <a:rPr lang="zh-TW" altLang="en-US" smtClean="0"/>
              <a:t>2022/8/29</a:t>
            </a:fld>
            <a:endParaRPr lang="zh-TW" altLang="en-US"/>
          </a:p>
        </p:txBody>
      </p:sp>
      <p:sp>
        <p:nvSpPr>
          <p:cNvPr id="5" name="頁尾版面配置區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30FF532D-C610-4E7C-BADE-1101856AC2E1}" type="slidenum">
              <a:rPr lang="zh-TW" altLang="en-US" smtClean="0"/>
              <a:t>‹#›</a:t>
            </a:fld>
            <a:endParaRPr lang="zh-TW" altLang="en-US"/>
          </a:p>
        </p:txBody>
      </p:sp>
    </p:spTree>
    <p:extLst>
      <p:ext uri="{BB962C8B-B14F-4D97-AF65-F5344CB8AC3E}">
        <p14:creationId xmlns:p14="http://schemas.microsoft.com/office/powerpoint/2010/main" val="4158467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圖片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66991" y="8990232"/>
            <a:ext cx="1750052" cy="330473"/>
          </a:xfrm>
          <a:prstGeom prst="rect">
            <a:avLst/>
          </a:prstGeom>
        </p:spPr>
      </p:pic>
      <p:grpSp>
        <p:nvGrpSpPr>
          <p:cNvPr id="14" name="群組 13"/>
          <p:cNvGrpSpPr/>
          <p:nvPr/>
        </p:nvGrpSpPr>
        <p:grpSpPr>
          <a:xfrm>
            <a:off x="1277101" y="496626"/>
            <a:ext cx="4441914" cy="1288021"/>
            <a:chOff x="-1059475" y="1406835"/>
            <a:chExt cx="4033002" cy="1429943"/>
          </a:xfrm>
        </p:grpSpPr>
        <p:sp>
          <p:nvSpPr>
            <p:cNvPr id="27" name="矩形 26"/>
            <p:cNvSpPr/>
            <p:nvPr/>
          </p:nvSpPr>
          <p:spPr>
            <a:xfrm>
              <a:off x="-1059475" y="1982555"/>
              <a:ext cx="4033002" cy="854223"/>
            </a:xfrm>
            <a:prstGeom prst="rect">
              <a:avLst/>
            </a:prstGeom>
          </p:spPr>
          <p:txBody>
            <a:bodyPr wrap="square">
              <a:spAutoFit/>
            </a:bodyPr>
            <a:lstStyle/>
            <a:p>
              <a:pPr algn="ctr"/>
              <a:r>
                <a:rPr lang="zh-TW" altLang="en-US" sz="4400" dirty="0" smtClean="0">
                  <a:ln w="28575">
                    <a:noFill/>
                    <a:prstDash val="solid"/>
                  </a:ln>
                  <a:latin typeface="SetoFont-SP" panose="02000600000000000000" pitchFamily="2" charset="-120"/>
                  <a:ea typeface="SetoFont-SP" panose="02000600000000000000" pitchFamily="2" charset="-120"/>
                  <a:cs typeface="SetoFont-SP" panose="02000600000000000000" pitchFamily="2" charset="-120"/>
                </a:rPr>
                <a:t>罕見音樂才藝班</a:t>
              </a:r>
              <a:endParaRPr lang="en-US" altLang="zh-TW" sz="4400" dirty="0" smtClean="0">
                <a:ln w="28575">
                  <a:noFill/>
                  <a:prstDash val="solid"/>
                </a:ln>
                <a:latin typeface="SetoFont-SP" panose="02000600000000000000" pitchFamily="2" charset="-120"/>
                <a:ea typeface="SetoFont-SP" panose="02000600000000000000" pitchFamily="2" charset="-120"/>
                <a:cs typeface="SetoFont-SP" panose="02000600000000000000" pitchFamily="2" charset="-120"/>
              </a:endParaRPr>
            </a:p>
          </p:txBody>
        </p:sp>
        <p:sp>
          <p:nvSpPr>
            <p:cNvPr id="8" name="矩形 7"/>
            <p:cNvSpPr/>
            <p:nvPr/>
          </p:nvSpPr>
          <p:spPr>
            <a:xfrm>
              <a:off x="-708856" y="1406835"/>
              <a:ext cx="3206362" cy="307520"/>
            </a:xfrm>
            <a:prstGeom prst="rect">
              <a:avLst/>
            </a:prstGeom>
          </p:spPr>
          <p:txBody>
            <a:bodyPr wrap="square">
              <a:spAutoFit/>
            </a:bodyPr>
            <a:lstStyle/>
            <a:p>
              <a:pPr algn="ctr"/>
              <a:r>
                <a:rPr lang="zh-TW" altLang="en-US" sz="1200" dirty="0">
                  <a:solidFill>
                    <a:schemeClr val="tx1">
                      <a:lumMod val="65000"/>
                      <a:lumOff val="35000"/>
                    </a:schemeClr>
                  </a:solidFill>
                  <a:latin typeface="jf open 粉圓 1.0" panose="020F0500000000000000" pitchFamily="34" charset="-120"/>
                  <a:ea typeface="jf open 粉圓 1.0" panose="020F0500000000000000" pitchFamily="34" charset="-120"/>
                </a:rPr>
                <a:t>１１１年</a:t>
              </a:r>
              <a:r>
                <a:rPr lang="zh-TW" altLang="en-US" sz="1200" dirty="0" smtClean="0">
                  <a:solidFill>
                    <a:schemeClr val="tx1">
                      <a:lumMod val="65000"/>
                      <a:lumOff val="35000"/>
                    </a:schemeClr>
                  </a:solidFill>
                  <a:latin typeface="jf open 粉圓 1.0" panose="020F0500000000000000" pitchFamily="34" charset="-120"/>
                  <a:ea typeface="jf open 粉圓 1.0" panose="020F0500000000000000" pitchFamily="34" charset="-120"/>
                </a:rPr>
                <a:t>第三期</a:t>
              </a:r>
              <a:endParaRPr lang="zh-TW" altLang="en-US" sz="1200" dirty="0">
                <a:solidFill>
                  <a:schemeClr val="tx1">
                    <a:lumMod val="65000"/>
                    <a:lumOff val="35000"/>
                  </a:schemeClr>
                </a:solidFill>
                <a:latin typeface="jf open 粉圓 1.0" panose="020F0500000000000000" pitchFamily="34" charset="-120"/>
                <a:ea typeface="jf open 粉圓 1.0" panose="020F0500000000000000" pitchFamily="34" charset="-120"/>
              </a:endParaRPr>
            </a:p>
          </p:txBody>
        </p:sp>
      </p:grpSp>
      <p:grpSp>
        <p:nvGrpSpPr>
          <p:cNvPr id="67" name="群組 66"/>
          <p:cNvGrpSpPr/>
          <p:nvPr/>
        </p:nvGrpSpPr>
        <p:grpSpPr>
          <a:xfrm>
            <a:off x="628270" y="2697166"/>
            <a:ext cx="1168811" cy="454539"/>
            <a:chOff x="1956254" y="3820411"/>
            <a:chExt cx="1216452" cy="480148"/>
          </a:xfrm>
        </p:grpSpPr>
        <p:sp>
          <p:nvSpPr>
            <p:cNvPr id="71" name="圓角矩形 70"/>
            <p:cNvSpPr/>
            <p:nvPr/>
          </p:nvSpPr>
          <p:spPr>
            <a:xfrm>
              <a:off x="2049762" y="3845324"/>
              <a:ext cx="1013655" cy="45523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dirty="0">
                <a:latin typeface="Hanyi Senty Chalk Original" panose="03000600000000000000" pitchFamily="66" charset="-120"/>
                <a:ea typeface="Hanyi Senty Chalk Original" panose="03000600000000000000" pitchFamily="66" charset="-120"/>
              </a:endParaRPr>
            </a:p>
          </p:txBody>
        </p:sp>
        <p:sp>
          <p:nvSpPr>
            <p:cNvPr id="72" name="文字方塊 71"/>
            <p:cNvSpPr txBox="1"/>
            <p:nvPr/>
          </p:nvSpPr>
          <p:spPr>
            <a:xfrm>
              <a:off x="1956254" y="3820411"/>
              <a:ext cx="1216452" cy="357628"/>
            </a:xfrm>
            <a:prstGeom prst="rect">
              <a:avLst/>
            </a:prstGeom>
            <a:noFill/>
          </p:spPr>
          <p:txBody>
            <a:bodyPr wrap="square" rtlCol="0" anchor="ctr">
              <a:spAutoFit/>
            </a:bodyPr>
            <a:lstStyle/>
            <a:p>
              <a:pPr algn="ctr"/>
              <a:r>
                <a:rPr lang="zh-TW" altLang="en-US" sz="1600" dirty="0">
                  <a:solidFill>
                    <a:schemeClr val="tx1">
                      <a:lumMod val="85000"/>
                      <a:lumOff val="15000"/>
                    </a:schemeClr>
                  </a:solidFill>
                  <a:latin typeface="Hanyi Senty Chalk Original" panose="03000600000000000000" pitchFamily="66" charset="-120"/>
                  <a:ea typeface="Hanyi Senty Chalk Original" panose="03000600000000000000" pitchFamily="66" charset="-120"/>
                </a:rPr>
                <a:t>參加費用</a:t>
              </a:r>
            </a:p>
          </p:txBody>
        </p:sp>
      </p:grpSp>
      <p:sp>
        <p:nvSpPr>
          <p:cNvPr id="91" name="矩形 90"/>
          <p:cNvSpPr/>
          <p:nvPr/>
        </p:nvSpPr>
        <p:spPr>
          <a:xfrm>
            <a:off x="1797081" y="5439633"/>
            <a:ext cx="4319453" cy="1169551"/>
          </a:xfrm>
          <a:prstGeom prst="rect">
            <a:avLst/>
          </a:prstGeom>
        </p:spPr>
        <p:txBody>
          <a:bodyPr wrap="square">
            <a:spAutoFit/>
          </a:bodyPr>
          <a:lstStyle/>
          <a:p>
            <a:pPr algn="just"/>
            <a:r>
              <a:rPr lang="zh-TW" altLang="en-US" sz="1400" b="1" dirty="0" smtClean="0">
                <a:latin typeface="jf open 粉圓 1.0" panose="020F0500000000000000" pitchFamily="34" charset="-120"/>
                <a:ea typeface="jf open 粉圓 1.0" panose="020F0500000000000000" pitchFamily="34" charset="-120"/>
              </a:rPr>
              <a:t>王珮伶</a:t>
            </a:r>
            <a:r>
              <a:rPr lang="zh-TW" altLang="en-US" sz="1400" b="1" dirty="0">
                <a:latin typeface="jf open 粉圓 1.0" panose="020F0500000000000000" pitchFamily="34" charset="-120"/>
                <a:ea typeface="jf open 粉圓 1.0" panose="020F0500000000000000" pitchFamily="34" charset="-120"/>
              </a:rPr>
              <a:t>老師</a:t>
            </a:r>
            <a:r>
              <a:rPr lang="zh-TW" altLang="en-US" sz="1400" b="1" dirty="0" smtClean="0">
                <a:latin typeface="jf open 粉圓 1.0" panose="020F0500000000000000" pitchFamily="34" charset="-120"/>
                <a:ea typeface="jf open 粉圓 1.0" panose="020F0500000000000000" pitchFamily="34" charset="-120"/>
              </a:rPr>
              <a:t>，</a:t>
            </a:r>
            <a:r>
              <a:rPr lang="zh-TW" altLang="en-US" sz="1400" dirty="0" smtClean="0">
                <a:latin typeface="jf open 粉圓 1.0" panose="020F0500000000000000" pitchFamily="34" charset="-120"/>
                <a:ea typeface="jf open 粉圓 1.0" panose="020F0500000000000000" pitchFamily="34" charset="-120"/>
              </a:rPr>
              <a:t>曾任教</a:t>
            </a:r>
            <a:r>
              <a:rPr lang="zh-TW" altLang="en-US" sz="1400" dirty="0">
                <a:latin typeface="jf open 粉圓 1.0" panose="020F0500000000000000" pitchFamily="34" charset="-120"/>
                <a:ea typeface="jf open 粉圓 1.0" panose="020F0500000000000000" pitchFamily="34" charset="-120"/>
              </a:rPr>
              <a:t>於美國卡內基美濃大學、中華福音神學院、國內各大專院校暨中小學音樂班</a:t>
            </a:r>
            <a:r>
              <a:rPr lang="zh-TW" altLang="en-US" sz="1400" dirty="0" smtClean="0">
                <a:latin typeface="jf open 粉圓 1.0" panose="020F0500000000000000" pitchFamily="34" charset="-120"/>
                <a:ea typeface="jf open 粉圓 1.0" panose="020F0500000000000000" pitchFamily="34" charset="-120"/>
              </a:rPr>
              <a:t>，課程</a:t>
            </a:r>
            <a:r>
              <a:rPr lang="zh-TW" altLang="en-US" sz="1400" dirty="0">
                <a:latin typeface="jf open 粉圓 1.0" panose="020F0500000000000000" pitchFamily="34" charset="-120"/>
                <a:ea typeface="jf open 粉圓 1.0" panose="020F0500000000000000" pitchFamily="34" charset="-120"/>
              </a:rPr>
              <a:t>講師。</a:t>
            </a:r>
          </a:p>
          <a:p>
            <a:pPr algn="just"/>
            <a:r>
              <a:rPr lang="zh-TW" altLang="en-US" sz="1400" dirty="0" smtClean="0">
                <a:latin typeface="jf open 粉圓 1.0" panose="020F0500000000000000" pitchFamily="34" charset="-120"/>
                <a:ea typeface="jf open 粉圓 1.0" panose="020F0500000000000000" pitchFamily="34" charset="-120"/>
              </a:rPr>
              <a:t>老師</a:t>
            </a:r>
            <a:r>
              <a:rPr lang="zh-TW" altLang="en-US" sz="1400" dirty="0">
                <a:latin typeface="jf open 粉圓 1.0" panose="020F0500000000000000" pitchFamily="34" charset="-120"/>
                <a:ea typeface="jf open 粉圓 1.0" panose="020F0500000000000000" pitchFamily="34" charset="-120"/>
              </a:rPr>
              <a:t>活潑生動的教學，讓教室</a:t>
            </a:r>
            <a:r>
              <a:rPr lang="zh-TW" altLang="en-US" sz="1400" dirty="0" smtClean="0">
                <a:latin typeface="jf open 粉圓 1.0" panose="020F0500000000000000" pitchFamily="34" charset="-120"/>
                <a:ea typeface="jf open 粉圓 1.0" panose="020F0500000000000000" pitchFamily="34" charset="-120"/>
              </a:rPr>
              <a:t>中總是充滿</a:t>
            </a:r>
            <a:r>
              <a:rPr lang="zh-TW" altLang="en-US" sz="1400" dirty="0">
                <a:latin typeface="jf open 粉圓 1.0" panose="020F0500000000000000" pitchFamily="34" charset="-120"/>
                <a:ea typeface="jf open 粉圓 1.0" panose="020F0500000000000000" pitchFamily="34" charset="-120"/>
              </a:rPr>
              <a:t>歡樂的笑聲與美好的樂音</a:t>
            </a:r>
            <a:r>
              <a:rPr lang="zh-TW" altLang="en-US" sz="1400" dirty="0" smtClean="0">
                <a:latin typeface="jf open 粉圓 1.0" panose="020F0500000000000000" pitchFamily="34" charset="-120"/>
                <a:ea typeface="jf open 粉圓 1.0" panose="020F0500000000000000" pitchFamily="34" charset="-120"/>
              </a:rPr>
              <a:t>。</a:t>
            </a:r>
            <a:endParaRPr lang="en-US" altLang="zh-TW" sz="1400" dirty="0" smtClean="0">
              <a:latin typeface="jf open 粉圓 1.0" panose="020F0500000000000000" pitchFamily="34" charset="-120"/>
              <a:ea typeface="jf open 粉圓 1.0" panose="020F0500000000000000" pitchFamily="34" charset="-120"/>
            </a:endParaRPr>
          </a:p>
        </p:txBody>
      </p:sp>
      <p:grpSp>
        <p:nvGrpSpPr>
          <p:cNvPr id="93" name="群組 92"/>
          <p:cNvGrpSpPr/>
          <p:nvPr/>
        </p:nvGrpSpPr>
        <p:grpSpPr>
          <a:xfrm>
            <a:off x="620688" y="3873973"/>
            <a:ext cx="1168811" cy="430955"/>
            <a:chOff x="1948363" y="3845324"/>
            <a:chExt cx="1216452" cy="455235"/>
          </a:xfrm>
        </p:grpSpPr>
        <p:sp>
          <p:nvSpPr>
            <p:cNvPr id="94" name="圓角矩形 93"/>
            <p:cNvSpPr/>
            <p:nvPr/>
          </p:nvSpPr>
          <p:spPr>
            <a:xfrm>
              <a:off x="2049762" y="3845324"/>
              <a:ext cx="1013655" cy="455235"/>
            </a:xfrm>
            <a:prstGeom prst="roundRect">
              <a:avLst/>
            </a:prstGeom>
            <a:solidFill>
              <a:schemeClr val="bg1">
                <a:lumMod val="95000"/>
              </a:schemeClr>
            </a:solid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dirty="0">
                <a:latin typeface="Hanyi Senty Chalk Original" panose="03000600000000000000" pitchFamily="66" charset="-120"/>
                <a:ea typeface="Hanyi Senty Chalk Original" panose="03000600000000000000" pitchFamily="66" charset="-120"/>
              </a:endParaRPr>
            </a:p>
          </p:txBody>
        </p:sp>
        <p:sp>
          <p:nvSpPr>
            <p:cNvPr id="95" name="文字方塊 94"/>
            <p:cNvSpPr txBox="1"/>
            <p:nvPr/>
          </p:nvSpPr>
          <p:spPr>
            <a:xfrm>
              <a:off x="1948363" y="3920245"/>
              <a:ext cx="1216452" cy="357628"/>
            </a:xfrm>
            <a:prstGeom prst="rect">
              <a:avLst/>
            </a:prstGeom>
            <a:noFill/>
            <a:ln>
              <a:noFill/>
            </a:ln>
          </p:spPr>
          <p:txBody>
            <a:bodyPr wrap="square" rtlCol="0" anchor="ctr">
              <a:spAutoFit/>
            </a:bodyPr>
            <a:lstStyle/>
            <a:p>
              <a:pPr algn="ctr"/>
              <a:r>
                <a:rPr lang="zh-TW" altLang="en-US" sz="1600" dirty="0" smtClean="0">
                  <a:solidFill>
                    <a:schemeClr val="tx1">
                      <a:lumMod val="85000"/>
                      <a:lumOff val="15000"/>
                    </a:schemeClr>
                  </a:solidFill>
                  <a:latin typeface="Hanyi Senty Chalk Original" panose="03000600000000000000" pitchFamily="66" charset="-120"/>
                  <a:ea typeface="Hanyi Senty Chalk Original" panose="03000600000000000000" pitchFamily="66" charset="-120"/>
                </a:rPr>
                <a:t>上課時</a:t>
              </a:r>
              <a:r>
                <a:rPr lang="zh-TW" altLang="en-US" sz="1600" dirty="0">
                  <a:solidFill>
                    <a:schemeClr val="tx1">
                      <a:lumMod val="85000"/>
                      <a:lumOff val="15000"/>
                    </a:schemeClr>
                  </a:solidFill>
                  <a:latin typeface="Hanyi Senty Chalk Original" panose="03000600000000000000" pitchFamily="66" charset="-120"/>
                  <a:ea typeface="Hanyi Senty Chalk Original" panose="03000600000000000000" pitchFamily="66" charset="-120"/>
                </a:rPr>
                <a:t>間</a:t>
              </a:r>
            </a:p>
          </p:txBody>
        </p:sp>
      </p:grpSp>
      <p:grpSp>
        <p:nvGrpSpPr>
          <p:cNvPr id="96" name="群組 95"/>
          <p:cNvGrpSpPr/>
          <p:nvPr/>
        </p:nvGrpSpPr>
        <p:grpSpPr>
          <a:xfrm>
            <a:off x="620688" y="4810077"/>
            <a:ext cx="1168811" cy="430955"/>
            <a:chOff x="1948363" y="3845324"/>
            <a:chExt cx="1216452" cy="455235"/>
          </a:xfrm>
        </p:grpSpPr>
        <p:sp>
          <p:nvSpPr>
            <p:cNvPr id="97" name="圓角矩形 96"/>
            <p:cNvSpPr/>
            <p:nvPr/>
          </p:nvSpPr>
          <p:spPr>
            <a:xfrm>
              <a:off x="2049762" y="3845324"/>
              <a:ext cx="1013655" cy="45523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dirty="0">
                <a:latin typeface="Hanyi Senty Chalk Original" panose="03000600000000000000" pitchFamily="66" charset="-120"/>
                <a:ea typeface="Hanyi Senty Chalk Original" panose="03000600000000000000" pitchFamily="66" charset="-120"/>
              </a:endParaRPr>
            </a:p>
          </p:txBody>
        </p:sp>
        <p:sp>
          <p:nvSpPr>
            <p:cNvPr id="98" name="文字方塊 97"/>
            <p:cNvSpPr txBox="1"/>
            <p:nvPr/>
          </p:nvSpPr>
          <p:spPr>
            <a:xfrm>
              <a:off x="1948363" y="3920245"/>
              <a:ext cx="1216452" cy="357628"/>
            </a:xfrm>
            <a:prstGeom prst="rect">
              <a:avLst/>
            </a:prstGeom>
            <a:noFill/>
          </p:spPr>
          <p:txBody>
            <a:bodyPr wrap="square" rtlCol="0" anchor="ctr">
              <a:spAutoFit/>
            </a:bodyPr>
            <a:lstStyle/>
            <a:p>
              <a:pPr algn="ctr"/>
              <a:r>
                <a:rPr lang="zh-TW" altLang="en-US" sz="1600" dirty="0" smtClean="0">
                  <a:solidFill>
                    <a:schemeClr val="tx1">
                      <a:lumMod val="85000"/>
                      <a:lumOff val="15000"/>
                    </a:schemeClr>
                  </a:solidFill>
                  <a:latin typeface="Hanyi Senty Chalk Original" panose="03000600000000000000" pitchFamily="66" charset="-120"/>
                  <a:ea typeface="Hanyi Senty Chalk Original" panose="03000600000000000000" pitchFamily="66" charset="-120"/>
                </a:rPr>
                <a:t>上課地點</a:t>
              </a:r>
              <a:endParaRPr lang="zh-TW" altLang="en-US" sz="1600" dirty="0">
                <a:solidFill>
                  <a:schemeClr val="tx1">
                    <a:lumMod val="85000"/>
                    <a:lumOff val="15000"/>
                  </a:schemeClr>
                </a:solidFill>
                <a:latin typeface="Hanyi Senty Chalk Original" panose="03000600000000000000" pitchFamily="66" charset="-120"/>
                <a:ea typeface="Hanyi Senty Chalk Original" panose="03000600000000000000" pitchFamily="66" charset="-120"/>
              </a:endParaRPr>
            </a:p>
          </p:txBody>
        </p:sp>
      </p:grpSp>
      <p:grpSp>
        <p:nvGrpSpPr>
          <p:cNvPr id="102" name="群組 101"/>
          <p:cNvGrpSpPr/>
          <p:nvPr/>
        </p:nvGrpSpPr>
        <p:grpSpPr>
          <a:xfrm>
            <a:off x="628270" y="5546103"/>
            <a:ext cx="1168811" cy="430955"/>
            <a:chOff x="1948363" y="3845324"/>
            <a:chExt cx="1216452" cy="455235"/>
          </a:xfrm>
        </p:grpSpPr>
        <p:sp>
          <p:nvSpPr>
            <p:cNvPr id="103" name="圓角矩形 102"/>
            <p:cNvSpPr/>
            <p:nvPr/>
          </p:nvSpPr>
          <p:spPr>
            <a:xfrm>
              <a:off x="2049762" y="3845324"/>
              <a:ext cx="1013655" cy="45523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dirty="0">
                <a:latin typeface="Hanyi Senty Chalk Original" panose="03000600000000000000" pitchFamily="66" charset="-120"/>
                <a:ea typeface="Hanyi Senty Chalk Original" panose="03000600000000000000" pitchFamily="66" charset="-120"/>
              </a:endParaRPr>
            </a:p>
          </p:txBody>
        </p:sp>
        <p:sp>
          <p:nvSpPr>
            <p:cNvPr id="104" name="文字方塊 103"/>
            <p:cNvSpPr txBox="1"/>
            <p:nvPr/>
          </p:nvSpPr>
          <p:spPr>
            <a:xfrm>
              <a:off x="1948363" y="3920245"/>
              <a:ext cx="1216452" cy="357628"/>
            </a:xfrm>
            <a:prstGeom prst="rect">
              <a:avLst/>
            </a:prstGeom>
            <a:noFill/>
          </p:spPr>
          <p:txBody>
            <a:bodyPr wrap="square" rtlCol="0" anchor="ctr">
              <a:spAutoFit/>
            </a:bodyPr>
            <a:lstStyle/>
            <a:p>
              <a:pPr algn="ctr"/>
              <a:r>
                <a:rPr lang="zh-TW" altLang="en-US" sz="1600" dirty="0" smtClean="0">
                  <a:solidFill>
                    <a:schemeClr val="tx1">
                      <a:lumMod val="85000"/>
                      <a:lumOff val="15000"/>
                    </a:schemeClr>
                  </a:solidFill>
                  <a:latin typeface="Hanyi Senty Chalk Original" panose="03000600000000000000" pitchFamily="66" charset="-120"/>
                  <a:ea typeface="Hanyi Senty Chalk Original" panose="03000600000000000000" pitchFamily="66" charset="-120"/>
                </a:rPr>
                <a:t>師資</a:t>
              </a:r>
              <a:r>
                <a:rPr lang="zh-TW" altLang="en-US" sz="1600" dirty="0">
                  <a:solidFill>
                    <a:schemeClr val="tx1">
                      <a:lumMod val="85000"/>
                      <a:lumOff val="15000"/>
                    </a:schemeClr>
                  </a:solidFill>
                  <a:latin typeface="Hanyi Senty Chalk Original" panose="03000600000000000000" pitchFamily="66" charset="-120"/>
                  <a:ea typeface="Hanyi Senty Chalk Original" panose="03000600000000000000" pitchFamily="66" charset="-120"/>
                </a:rPr>
                <a:t>介紹</a:t>
              </a:r>
            </a:p>
          </p:txBody>
        </p:sp>
      </p:grpSp>
      <p:grpSp>
        <p:nvGrpSpPr>
          <p:cNvPr id="106" name="群組 105"/>
          <p:cNvGrpSpPr/>
          <p:nvPr/>
        </p:nvGrpSpPr>
        <p:grpSpPr>
          <a:xfrm>
            <a:off x="674367" y="6682285"/>
            <a:ext cx="1168811" cy="430955"/>
            <a:chOff x="1948363" y="3845323"/>
            <a:chExt cx="1216452" cy="455235"/>
          </a:xfrm>
        </p:grpSpPr>
        <p:sp>
          <p:nvSpPr>
            <p:cNvPr id="107" name="圓角矩形 106"/>
            <p:cNvSpPr/>
            <p:nvPr/>
          </p:nvSpPr>
          <p:spPr>
            <a:xfrm>
              <a:off x="2049762" y="3845323"/>
              <a:ext cx="1013655" cy="45523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dirty="0">
                <a:latin typeface="Hanyi Senty Chalk Original" panose="03000600000000000000" pitchFamily="66" charset="-120"/>
                <a:ea typeface="Hanyi Senty Chalk Original" panose="03000600000000000000" pitchFamily="66" charset="-120"/>
              </a:endParaRPr>
            </a:p>
          </p:txBody>
        </p:sp>
        <p:sp>
          <p:nvSpPr>
            <p:cNvPr id="108" name="文字方塊 107"/>
            <p:cNvSpPr txBox="1"/>
            <p:nvPr/>
          </p:nvSpPr>
          <p:spPr>
            <a:xfrm>
              <a:off x="1948363" y="3920245"/>
              <a:ext cx="1216452" cy="357628"/>
            </a:xfrm>
            <a:prstGeom prst="rect">
              <a:avLst/>
            </a:prstGeom>
            <a:noFill/>
          </p:spPr>
          <p:txBody>
            <a:bodyPr wrap="square" rtlCol="0" anchor="ctr">
              <a:spAutoFit/>
            </a:bodyPr>
            <a:lstStyle/>
            <a:p>
              <a:pPr algn="ctr"/>
              <a:r>
                <a:rPr lang="zh-TW" altLang="en-US" sz="1600" dirty="0">
                  <a:solidFill>
                    <a:schemeClr val="tx1">
                      <a:lumMod val="85000"/>
                      <a:lumOff val="15000"/>
                    </a:schemeClr>
                  </a:solidFill>
                  <a:latin typeface="Hanyi Senty Chalk Original" panose="03000600000000000000" pitchFamily="66" charset="-120"/>
                  <a:ea typeface="Hanyi Senty Chalk Original" panose="03000600000000000000" pitchFamily="66" charset="-120"/>
                </a:rPr>
                <a:t>報名方式</a:t>
              </a:r>
            </a:p>
          </p:txBody>
        </p:sp>
      </p:grpSp>
      <p:sp>
        <p:nvSpPr>
          <p:cNvPr id="109" name="矩形 108"/>
          <p:cNvSpPr/>
          <p:nvPr/>
        </p:nvSpPr>
        <p:spPr>
          <a:xfrm>
            <a:off x="1883860" y="8598123"/>
            <a:ext cx="3633372" cy="307777"/>
          </a:xfrm>
          <a:prstGeom prst="rect">
            <a:avLst/>
          </a:prstGeom>
        </p:spPr>
        <p:txBody>
          <a:bodyPr wrap="square">
            <a:spAutoFit/>
          </a:bodyPr>
          <a:lstStyle/>
          <a:p>
            <a:pPr algn="just"/>
            <a:r>
              <a:rPr lang="en-US" altLang="zh-TW" sz="1400" dirty="0" smtClean="0">
                <a:latin typeface="jf open 粉圓 1.0" panose="020F0500000000000000" pitchFamily="34" charset="-120"/>
                <a:ea typeface="jf open 粉圓 1.0" panose="020F0500000000000000" pitchFamily="34" charset="-120"/>
              </a:rPr>
              <a:t>02-25210717</a:t>
            </a:r>
            <a:r>
              <a:rPr lang="zh-TW" altLang="en-US" sz="1400" dirty="0" smtClean="0">
                <a:latin typeface="jf open 粉圓 1.0" panose="020F0500000000000000" pitchFamily="34" charset="-120"/>
                <a:ea typeface="jf open 粉圓 1.0" panose="020F0500000000000000" pitchFamily="34" charset="-120"/>
              </a:rPr>
              <a:t>轉</a:t>
            </a:r>
            <a:r>
              <a:rPr lang="en-US" altLang="zh-TW" sz="1400" dirty="0" smtClean="0">
                <a:latin typeface="jf open 粉圓 1.0" panose="020F0500000000000000" pitchFamily="34" charset="-120"/>
                <a:ea typeface="jf open 粉圓 1.0" panose="020F0500000000000000" pitchFamily="34" charset="-120"/>
              </a:rPr>
              <a:t>166 </a:t>
            </a:r>
            <a:r>
              <a:rPr lang="zh-TW" altLang="en-US" sz="1400" dirty="0" smtClean="0">
                <a:latin typeface="jf open 粉圓 1.0" panose="020F0500000000000000" pitchFamily="34" charset="-120"/>
                <a:ea typeface="jf open 粉圓 1.0" panose="020F0500000000000000" pitchFamily="34" charset="-120"/>
              </a:rPr>
              <a:t>高于雁 </a:t>
            </a:r>
            <a:r>
              <a:rPr lang="zh-TW" altLang="en-US" sz="1400" dirty="0" smtClean="0">
                <a:latin typeface="jf open 粉圓 1.0" panose="020F0500000000000000" pitchFamily="34" charset="-120"/>
                <a:ea typeface="jf open 粉圓 1.0" panose="020F0500000000000000" pitchFamily="34" charset="-120"/>
              </a:rPr>
              <a:t>社工</a:t>
            </a:r>
            <a:endParaRPr lang="zh-TW" altLang="en-US" sz="1400" dirty="0">
              <a:latin typeface="jf open 粉圓 1.0" panose="020F0500000000000000" pitchFamily="34" charset="-120"/>
              <a:ea typeface="jf open 粉圓 1.0" panose="020F0500000000000000" pitchFamily="34" charset="-120"/>
            </a:endParaRPr>
          </a:p>
        </p:txBody>
      </p:sp>
      <p:grpSp>
        <p:nvGrpSpPr>
          <p:cNvPr id="110" name="群組 109"/>
          <p:cNvGrpSpPr/>
          <p:nvPr/>
        </p:nvGrpSpPr>
        <p:grpSpPr>
          <a:xfrm>
            <a:off x="692696" y="8553400"/>
            <a:ext cx="1168811" cy="430955"/>
            <a:chOff x="1948363" y="3845324"/>
            <a:chExt cx="1216452" cy="455235"/>
          </a:xfrm>
        </p:grpSpPr>
        <p:sp>
          <p:nvSpPr>
            <p:cNvPr id="111" name="圓角矩形 110"/>
            <p:cNvSpPr/>
            <p:nvPr/>
          </p:nvSpPr>
          <p:spPr>
            <a:xfrm>
              <a:off x="2049762" y="3845324"/>
              <a:ext cx="1013655" cy="45523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dirty="0">
                <a:latin typeface="Hanyi Senty Chalk Original" panose="03000600000000000000" pitchFamily="66" charset="-120"/>
                <a:ea typeface="Hanyi Senty Chalk Original" panose="03000600000000000000" pitchFamily="66" charset="-120"/>
              </a:endParaRPr>
            </a:p>
          </p:txBody>
        </p:sp>
        <p:sp>
          <p:nvSpPr>
            <p:cNvPr id="112" name="文字方塊 111"/>
            <p:cNvSpPr txBox="1"/>
            <p:nvPr/>
          </p:nvSpPr>
          <p:spPr>
            <a:xfrm>
              <a:off x="1948363" y="3920245"/>
              <a:ext cx="1216452" cy="357628"/>
            </a:xfrm>
            <a:prstGeom prst="rect">
              <a:avLst/>
            </a:prstGeom>
            <a:noFill/>
          </p:spPr>
          <p:txBody>
            <a:bodyPr wrap="square" rtlCol="0" anchor="ctr">
              <a:spAutoFit/>
            </a:bodyPr>
            <a:lstStyle/>
            <a:p>
              <a:pPr algn="ctr"/>
              <a:r>
                <a:rPr lang="zh-TW" altLang="en-US" sz="1600" dirty="0">
                  <a:solidFill>
                    <a:schemeClr val="tx1">
                      <a:lumMod val="85000"/>
                      <a:lumOff val="15000"/>
                    </a:schemeClr>
                  </a:solidFill>
                  <a:latin typeface="Hanyi Senty Chalk Original" panose="03000600000000000000" pitchFamily="66" charset="-120"/>
                  <a:ea typeface="Hanyi Senty Chalk Original" panose="03000600000000000000" pitchFamily="66" charset="-120"/>
                </a:rPr>
                <a:t>洽詢電話</a:t>
              </a:r>
            </a:p>
          </p:txBody>
        </p:sp>
      </p:grpSp>
      <p:sp>
        <p:nvSpPr>
          <p:cNvPr id="113" name="矩形 112"/>
          <p:cNvSpPr/>
          <p:nvPr/>
        </p:nvSpPr>
        <p:spPr>
          <a:xfrm>
            <a:off x="1766559" y="2773015"/>
            <a:ext cx="4951377" cy="307777"/>
          </a:xfrm>
          <a:prstGeom prst="rect">
            <a:avLst/>
          </a:prstGeom>
        </p:spPr>
        <p:txBody>
          <a:bodyPr wrap="square">
            <a:spAutoFit/>
          </a:bodyPr>
          <a:lstStyle/>
          <a:p>
            <a:pPr algn="just"/>
            <a:r>
              <a:rPr lang="zh-TW" altLang="en-US" sz="1400" dirty="0">
                <a:latin typeface="jf open 粉圓 1.0" panose="020F0500000000000000" pitchFamily="34" charset="-120"/>
                <a:ea typeface="jf open 粉圓 1.0" panose="020F0500000000000000" pitchFamily="34" charset="-120"/>
              </a:rPr>
              <a:t>只要您是罕見疾病病友及陪同家屬，都可</a:t>
            </a:r>
            <a:r>
              <a:rPr lang="zh-TW" altLang="en-US" sz="1400" b="1" u="sng" dirty="0">
                <a:solidFill>
                  <a:srgbClr val="0070C0"/>
                </a:solidFill>
                <a:latin typeface="jf open 粉圓 1.0" panose="020F0500000000000000" pitchFamily="34" charset="-120"/>
                <a:ea typeface="jf open 粉圓 1.0" panose="020F0500000000000000" pitchFamily="34" charset="-120"/>
              </a:rPr>
              <a:t>免費</a:t>
            </a:r>
            <a:r>
              <a:rPr lang="zh-TW" altLang="en-US" sz="1400" b="1" u="sng" dirty="0" smtClean="0">
                <a:solidFill>
                  <a:srgbClr val="0070C0"/>
                </a:solidFill>
                <a:latin typeface="jf open 粉圓 1.0" panose="020F0500000000000000" pitchFamily="34" charset="-120"/>
                <a:ea typeface="jf open 粉圓 1.0" panose="020F0500000000000000" pitchFamily="34" charset="-120"/>
              </a:rPr>
              <a:t>加入</a:t>
            </a:r>
            <a:r>
              <a:rPr lang="zh-TW" altLang="en-US" sz="1400" dirty="0" smtClean="0">
                <a:latin typeface="jf open 粉圓 1.0" panose="020F0500000000000000" pitchFamily="34" charset="-120"/>
                <a:ea typeface="jf open 粉圓 1.0" panose="020F0500000000000000" pitchFamily="34" charset="-120"/>
              </a:rPr>
              <a:t>！</a:t>
            </a:r>
            <a:endParaRPr lang="en-US" altLang="zh-TW" sz="1400" dirty="0">
              <a:latin typeface="jf open 粉圓 1.0" panose="020F0500000000000000" pitchFamily="34" charset="-120"/>
              <a:ea typeface="jf open 粉圓 1.0" panose="020F0500000000000000" pitchFamily="34" charset="-120"/>
            </a:endParaRPr>
          </a:p>
        </p:txBody>
      </p:sp>
      <p:sp>
        <p:nvSpPr>
          <p:cNvPr id="124" name="矩形 123"/>
          <p:cNvSpPr/>
          <p:nvPr/>
        </p:nvSpPr>
        <p:spPr>
          <a:xfrm>
            <a:off x="1758275" y="3152800"/>
            <a:ext cx="4141465" cy="523220"/>
          </a:xfrm>
          <a:prstGeom prst="rect">
            <a:avLst/>
          </a:prstGeom>
        </p:spPr>
        <p:txBody>
          <a:bodyPr wrap="square">
            <a:spAutoFit/>
          </a:bodyPr>
          <a:lstStyle/>
          <a:p>
            <a:pPr algn="just"/>
            <a:r>
              <a:rPr lang="zh-TW" altLang="en-US" sz="1400" dirty="0">
                <a:latin typeface="jf open 粉圓 1.0" panose="020F0500000000000000" pitchFamily="34" charset="-120"/>
                <a:ea typeface="jf open 粉圓 1.0" panose="020F0500000000000000" pitchFamily="34" charset="-120"/>
              </a:rPr>
              <a:t>國小六</a:t>
            </a:r>
            <a:r>
              <a:rPr lang="zh-TW" altLang="en-US" sz="1400" dirty="0" smtClean="0">
                <a:latin typeface="jf open 粉圓 1.0" panose="020F0500000000000000" pitchFamily="34" charset="-120"/>
                <a:ea typeface="jf open 粉圓 1.0" panose="020F0500000000000000" pitchFamily="34" charset="-120"/>
              </a:rPr>
              <a:t>年級以下</a:t>
            </a:r>
            <a:r>
              <a:rPr lang="zh-TW" altLang="en-US" sz="1400" dirty="0">
                <a:latin typeface="jf open 粉圓 1.0" panose="020F0500000000000000" pitchFamily="34" charset="-120"/>
                <a:ea typeface="jf open 粉圓 1.0" panose="020F0500000000000000" pitchFamily="34" charset="-120"/>
              </a:rPr>
              <a:t>病友及陪同</a:t>
            </a:r>
            <a:r>
              <a:rPr lang="zh-TW" altLang="en-US" sz="1400" dirty="0" smtClean="0">
                <a:latin typeface="jf open 粉圓 1.0" panose="020F0500000000000000" pitchFamily="34" charset="-120"/>
                <a:ea typeface="jf open 粉圓 1.0" panose="020F0500000000000000" pitchFamily="34" charset="-120"/>
              </a:rPr>
              <a:t>家長，也歡迎病友之手足一同參與。</a:t>
            </a:r>
            <a:endParaRPr lang="en-US" altLang="zh-TW" sz="1400" dirty="0">
              <a:latin typeface="jf open 粉圓 1.0" panose="020F0500000000000000" pitchFamily="34" charset="-120"/>
              <a:ea typeface="jf open 粉圓 1.0" panose="020F0500000000000000" pitchFamily="34" charset="-120"/>
            </a:endParaRPr>
          </a:p>
        </p:txBody>
      </p:sp>
      <p:grpSp>
        <p:nvGrpSpPr>
          <p:cNvPr id="125" name="群組 124"/>
          <p:cNvGrpSpPr/>
          <p:nvPr/>
        </p:nvGrpSpPr>
        <p:grpSpPr>
          <a:xfrm>
            <a:off x="620688" y="3224808"/>
            <a:ext cx="1168811" cy="430955"/>
            <a:chOff x="1948363" y="3845324"/>
            <a:chExt cx="1216452" cy="455235"/>
          </a:xfrm>
        </p:grpSpPr>
        <p:sp>
          <p:nvSpPr>
            <p:cNvPr id="126" name="圓角矩形 125"/>
            <p:cNvSpPr/>
            <p:nvPr/>
          </p:nvSpPr>
          <p:spPr>
            <a:xfrm>
              <a:off x="2049762" y="3845324"/>
              <a:ext cx="1013655" cy="455235"/>
            </a:xfrm>
            <a:prstGeom prst="roundRect">
              <a:avLst/>
            </a:prstGeom>
            <a:solidFill>
              <a:schemeClr val="bg1">
                <a:lumMod val="95000"/>
              </a:schemeClr>
            </a:solid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dirty="0">
                <a:latin typeface="Hanyi Senty Chalk Original" panose="03000600000000000000" pitchFamily="66" charset="-120"/>
                <a:ea typeface="Hanyi Senty Chalk Original" panose="03000600000000000000" pitchFamily="66" charset="-120"/>
              </a:endParaRPr>
            </a:p>
          </p:txBody>
        </p:sp>
        <p:sp>
          <p:nvSpPr>
            <p:cNvPr id="127" name="文字方塊 126"/>
            <p:cNvSpPr txBox="1"/>
            <p:nvPr/>
          </p:nvSpPr>
          <p:spPr>
            <a:xfrm>
              <a:off x="1948363" y="3920245"/>
              <a:ext cx="1216452" cy="357628"/>
            </a:xfrm>
            <a:prstGeom prst="rect">
              <a:avLst/>
            </a:prstGeom>
            <a:noFill/>
            <a:ln>
              <a:noFill/>
            </a:ln>
          </p:spPr>
          <p:txBody>
            <a:bodyPr wrap="square" rtlCol="0" anchor="ctr">
              <a:spAutoFit/>
            </a:bodyPr>
            <a:lstStyle/>
            <a:p>
              <a:pPr algn="ctr"/>
              <a:r>
                <a:rPr lang="zh-TW" altLang="en-US" sz="1600" dirty="0">
                  <a:solidFill>
                    <a:schemeClr val="tx1">
                      <a:lumMod val="85000"/>
                      <a:lumOff val="15000"/>
                    </a:schemeClr>
                  </a:solidFill>
                  <a:latin typeface="Hanyi Senty Chalk Original" panose="03000600000000000000" pitchFamily="66" charset="-120"/>
                  <a:ea typeface="Hanyi Senty Chalk Original" panose="03000600000000000000" pitchFamily="66" charset="-120"/>
                </a:rPr>
                <a:t>招生對象</a:t>
              </a:r>
            </a:p>
          </p:txBody>
        </p:sp>
      </p:grpSp>
      <p:sp>
        <p:nvSpPr>
          <p:cNvPr id="128" name="矩形 127"/>
          <p:cNvSpPr/>
          <p:nvPr/>
        </p:nvSpPr>
        <p:spPr>
          <a:xfrm>
            <a:off x="685959" y="1784648"/>
            <a:ext cx="5486082" cy="877163"/>
          </a:xfrm>
          <a:prstGeom prst="rect">
            <a:avLst/>
          </a:prstGeom>
        </p:spPr>
        <p:txBody>
          <a:bodyPr wrap="square">
            <a:spAutoFit/>
          </a:bodyPr>
          <a:lstStyle/>
          <a:p>
            <a:pPr algn="just"/>
            <a:r>
              <a:rPr lang="zh-TW" altLang="en-US" sz="1500" dirty="0">
                <a:latin typeface="jf open 粉圓 1.0" panose="020F0500000000000000" pitchFamily="34" charset="-120"/>
                <a:ea typeface="jf open 粉圓 1.0" panose="020F0500000000000000" pitchFamily="34" charset="-120"/>
              </a:rPr>
              <a:t>　</a:t>
            </a:r>
            <a:r>
              <a:rPr lang="zh-TW" altLang="en-US" sz="1500" dirty="0" smtClean="0">
                <a:latin typeface="jf open 粉圓 1.0" panose="020F0500000000000000" pitchFamily="34" charset="-120"/>
                <a:ea typeface="jf open 粉圓 1.0" panose="020F0500000000000000" pitchFamily="34" charset="-120"/>
              </a:rPr>
              <a:t>　</a:t>
            </a:r>
            <a:r>
              <a:rPr lang="zh-TW" altLang="en-US" sz="1200" dirty="0" smtClean="0">
                <a:latin typeface="jf open 粉圓 1.0" panose="020F0500000000000000" pitchFamily="34" charset="-120"/>
                <a:ea typeface="jf open 粉圓 1.0" panose="020F0500000000000000" pitchFamily="34" charset="-120"/>
              </a:rPr>
              <a:t>老師以豐富</a:t>
            </a:r>
            <a:r>
              <a:rPr lang="zh-TW" altLang="en-US" sz="1200" dirty="0">
                <a:latin typeface="jf open 粉圓 1.0" panose="020F0500000000000000" pitchFamily="34" charset="-120"/>
                <a:ea typeface="jf open 粉圓 1.0" panose="020F0500000000000000" pitchFamily="34" charset="-120"/>
              </a:rPr>
              <a:t>的節奏與多變的音色引發孩子對音樂的興趣</a:t>
            </a:r>
            <a:r>
              <a:rPr lang="zh-TW" altLang="en-US" sz="1200" dirty="0" smtClean="0">
                <a:latin typeface="jf open 粉圓 1.0" panose="020F0500000000000000" pitchFamily="34" charset="-120"/>
                <a:ea typeface="jf open 粉圓 1.0" panose="020F0500000000000000" pitchFamily="34" charset="-120"/>
              </a:rPr>
              <a:t>，用輕鬆有趣的方式建立孩子的樂理概念。參加音樂才藝班，</a:t>
            </a:r>
            <a:r>
              <a:rPr lang="zh-TW" altLang="en-US" sz="1200" dirty="0">
                <a:latin typeface="jf open 粉圓 1.0" panose="020F0500000000000000" pitchFamily="34" charset="-120"/>
                <a:ea typeface="jf open 粉圓 1.0" panose="020F0500000000000000" pitchFamily="34" charset="-120"/>
              </a:rPr>
              <a:t>讓</a:t>
            </a:r>
            <a:r>
              <a:rPr lang="zh-TW" altLang="en-US" sz="1200" dirty="0" smtClean="0">
                <a:latin typeface="jf open 粉圓 1.0" panose="020F0500000000000000" pitchFamily="34" charset="-120"/>
                <a:ea typeface="jf open 粉圓 1.0" panose="020F0500000000000000" pitchFamily="34" charset="-120"/>
              </a:rPr>
              <a:t>音樂打造孩子歡樂</a:t>
            </a:r>
            <a:r>
              <a:rPr lang="zh-TW" altLang="en-US" sz="1200" dirty="0">
                <a:latin typeface="jf open 粉圓 1.0" panose="020F0500000000000000" pitchFamily="34" charset="-120"/>
                <a:ea typeface="jf open 粉圓 1.0" panose="020F0500000000000000" pitchFamily="34" charset="-120"/>
              </a:rPr>
              <a:t>的童年</a:t>
            </a:r>
            <a:r>
              <a:rPr lang="zh-TW" altLang="en-US" sz="1200" dirty="0" smtClean="0">
                <a:latin typeface="jf open 粉圓 1.0" panose="020F0500000000000000" pitchFamily="34" charset="-120"/>
                <a:ea typeface="jf open 粉圓 1.0" panose="020F0500000000000000" pitchFamily="34" charset="-120"/>
              </a:rPr>
              <a:t>，讓</a:t>
            </a:r>
            <a:r>
              <a:rPr lang="zh-TW" altLang="en-US" sz="1200" dirty="0">
                <a:latin typeface="jf open 粉圓 1.0" panose="020F0500000000000000" pitchFamily="34" charset="-120"/>
                <a:ea typeface="jf open 粉圓 1.0" panose="020F0500000000000000" pitchFamily="34" charset="-120"/>
              </a:rPr>
              <a:t>病友發掘潛能、建立信心，讓音樂走進心靈，讓病友及</a:t>
            </a:r>
            <a:r>
              <a:rPr lang="zh-TW" altLang="en-US" sz="1200" dirty="0" smtClean="0">
                <a:latin typeface="jf open 粉圓 1.0" panose="020F0500000000000000" pitchFamily="34" charset="-120"/>
                <a:ea typeface="jf open 粉圓 1.0" panose="020F0500000000000000" pitchFamily="34" charset="-120"/>
              </a:rPr>
              <a:t>家人開</a:t>
            </a:r>
            <a:r>
              <a:rPr lang="zh-TW" altLang="en-US" sz="1200" dirty="0">
                <a:latin typeface="jf open 粉圓 1.0" panose="020F0500000000000000" pitchFamily="34" charset="-120"/>
                <a:ea typeface="jf open 粉圓 1.0" panose="020F0500000000000000" pitchFamily="34" charset="-120"/>
              </a:rPr>
              <a:t>開心</a:t>
            </a:r>
            <a:r>
              <a:rPr lang="zh-TW" altLang="en-US" sz="1200" dirty="0" smtClean="0">
                <a:latin typeface="jf open 粉圓 1.0" panose="020F0500000000000000" pitchFamily="34" charset="-120"/>
                <a:ea typeface="jf open 粉圓 1.0" panose="020F0500000000000000" pitchFamily="34" charset="-120"/>
              </a:rPr>
              <a:t>心歡度</a:t>
            </a:r>
            <a:r>
              <a:rPr lang="zh-TW" altLang="en-US" sz="1200" dirty="0">
                <a:latin typeface="jf open 粉圓 1.0" panose="020F0500000000000000" pitchFamily="34" charset="-120"/>
                <a:ea typeface="jf open 粉圓 1.0" panose="020F0500000000000000" pitchFamily="34" charset="-120"/>
              </a:rPr>
              <a:t>週六的時光</a:t>
            </a:r>
            <a:r>
              <a:rPr lang="zh-TW" altLang="en-US" sz="1200" dirty="0" smtClean="0">
                <a:latin typeface="jf open 粉圓 1.0" panose="020F0500000000000000" pitchFamily="34" charset="-120"/>
                <a:ea typeface="jf open 粉圓 1.0" panose="020F0500000000000000" pitchFamily="34" charset="-120"/>
              </a:rPr>
              <a:t>！</a:t>
            </a:r>
            <a:endParaRPr lang="en-US" altLang="zh-TW" sz="1200" dirty="0">
              <a:latin typeface="jf open 粉圓 1.0" panose="020F0500000000000000" pitchFamily="34" charset="-120"/>
              <a:ea typeface="jf open 粉圓 1.0" panose="020F0500000000000000" pitchFamily="34" charset="-120"/>
            </a:endParaRPr>
          </a:p>
        </p:txBody>
      </p:sp>
      <p:sp>
        <p:nvSpPr>
          <p:cNvPr id="52" name="矩形 51"/>
          <p:cNvSpPr/>
          <p:nvPr/>
        </p:nvSpPr>
        <p:spPr>
          <a:xfrm>
            <a:off x="1772816" y="3759349"/>
            <a:ext cx="4512239" cy="1769715"/>
          </a:xfrm>
          <a:prstGeom prst="rect">
            <a:avLst/>
          </a:prstGeom>
        </p:spPr>
        <p:txBody>
          <a:bodyPr wrap="square">
            <a:spAutoFit/>
          </a:bodyPr>
          <a:lstStyle/>
          <a:p>
            <a:r>
              <a:rPr lang="en-US" altLang="zh-TW" sz="1300" dirty="0">
                <a:latin typeface="微軟正黑體" panose="020B0604030504040204" pitchFamily="34" charset="-120"/>
                <a:ea typeface="微軟正黑體" panose="020B0604030504040204" pitchFamily="34" charset="-120"/>
              </a:rPr>
              <a:t>9/17</a:t>
            </a:r>
            <a:r>
              <a:rPr lang="zh-TW" altLang="en-US" sz="1300" dirty="0">
                <a:latin typeface="微軟正黑體" panose="020B0604030504040204" pitchFamily="34" charset="-120"/>
                <a:ea typeface="微軟正黑體" panose="020B0604030504040204" pitchFamily="34" charset="-120"/>
              </a:rPr>
              <a:t>、</a:t>
            </a:r>
            <a:r>
              <a:rPr lang="en-US" altLang="zh-TW" sz="1300" dirty="0">
                <a:latin typeface="微軟正黑體" panose="020B0604030504040204" pitchFamily="34" charset="-120"/>
                <a:ea typeface="微軟正黑體" panose="020B0604030504040204" pitchFamily="34" charset="-120"/>
              </a:rPr>
              <a:t>9/24</a:t>
            </a:r>
            <a:r>
              <a:rPr lang="zh-TW" altLang="en-US" sz="1300" dirty="0">
                <a:latin typeface="微軟正黑體" panose="020B0604030504040204" pitchFamily="34" charset="-120"/>
                <a:ea typeface="微軟正黑體" panose="020B0604030504040204" pitchFamily="34" charset="-120"/>
              </a:rPr>
              <a:t>、</a:t>
            </a:r>
            <a:r>
              <a:rPr lang="en-US" altLang="zh-TW" sz="1300" dirty="0">
                <a:latin typeface="微軟正黑體" panose="020B0604030504040204" pitchFamily="34" charset="-120"/>
                <a:ea typeface="微軟正黑體" panose="020B0604030504040204" pitchFamily="34" charset="-120"/>
              </a:rPr>
              <a:t>10/1</a:t>
            </a:r>
            <a:r>
              <a:rPr lang="zh-TW" altLang="en-US" sz="1300" dirty="0">
                <a:latin typeface="微軟正黑體" panose="020B0604030504040204" pitchFamily="34" charset="-120"/>
                <a:ea typeface="微軟正黑體" panose="020B0604030504040204" pitchFamily="34" charset="-120"/>
              </a:rPr>
              <a:t>、</a:t>
            </a:r>
            <a:r>
              <a:rPr lang="en-US" altLang="zh-TW" sz="1300" dirty="0">
                <a:latin typeface="微軟正黑體" panose="020B0604030504040204" pitchFamily="34" charset="-120"/>
                <a:ea typeface="微軟正黑體" panose="020B0604030504040204" pitchFamily="34" charset="-120"/>
              </a:rPr>
              <a:t>10/15</a:t>
            </a:r>
            <a:r>
              <a:rPr lang="zh-TW" altLang="en-US" sz="1300" dirty="0">
                <a:latin typeface="微軟正黑體" panose="020B0604030504040204" pitchFamily="34" charset="-120"/>
                <a:ea typeface="微軟正黑體" panose="020B0604030504040204" pitchFamily="34" charset="-120"/>
              </a:rPr>
              <a:t>、</a:t>
            </a:r>
            <a:r>
              <a:rPr lang="en-US" altLang="zh-TW" sz="1300" dirty="0">
                <a:latin typeface="微軟正黑體" panose="020B0604030504040204" pitchFamily="34" charset="-120"/>
                <a:ea typeface="微軟正黑體" panose="020B0604030504040204" pitchFamily="34" charset="-120"/>
              </a:rPr>
              <a:t>10/22</a:t>
            </a:r>
            <a:r>
              <a:rPr lang="zh-TW" altLang="en-US" sz="1300" dirty="0">
                <a:latin typeface="微軟正黑體" panose="020B0604030504040204" pitchFamily="34" charset="-120"/>
                <a:ea typeface="微軟正黑體" panose="020B0604030504040204" pitchFamily="34" charset="-120"/>
              </a:rPr>
              <a:t>、</a:t>
            </a:r>
            <a:r>
              <a:rPr lang="en-US" altLang="zh-TW" sz="1300" dirty="0">
                <a:latin typeface="微軟正黑體" panose="020B0604030504040204" pitchFamily="34" charset="-120"/>
                <a:ea typeface="微軟正黑體" panose="020B0604030504040204" pitchFamily="34" charset="-120"/>
              </a:rPr>
              <a:t>10/29</a:t>
            </a:r>
            <a:r>
              <a:rPr lang="zh-TW" altLang="en-US" sz="1300" dirty="0">
                <a:latin typeface="微軟正黑體" panose="020B0604030504040204" pitchFamily="34" charset="-120"/>
                <a:ea typeface="微軟正黑體" panose="020B0604030504040204" pitchFamily="34" charset="-120"/>
              </a:rPr>
              <a:t>、</a:t>
            </a:r>
            <a:r>
              <a:rPr lang="en-US" altLang="zh-TW" sz="1300" dirty="0">
                <a:latin typeface="微軟正黑體" panose="020B0604030504040204" pitchFamily="34" charset="-120"/>
                <a:ea typeface="微軟正黑體" panose="020B0604030504040204" pitchFamily="34" charset="-120"/>
              </a:rPr>
              <a:t>11/5</a:t>
            </a:r>
            <a:r>
              <a:rPr lang="zh-TW" altLang="en-US" sz="1300" dirty="0">
                <a:latin typeface="微軟正黑體" panose="020B0604030504040204" pitchFamily="34" charset="-120"/>
                <a:ea typeface="微軟正黑體" panose="020B0604030504040204" pitchFamily="34" charset="-120"/>
              </a:rPr>
              <a:t>、</a:t>
            </a:r>
            <a:r>
              <a:rPr lang="en-US" altLang="zh-TW" sz="1300" dirty="0">
                <a:latin typeface="微軟正黑體" panose="020B0604030504040204" pitchFamily="34" charset="-120"/>
                <a:ea typeface="微軟正黑體" panose="020B0604030504040204" pitchFamily="34" charset="-120"/>
              </a:rPr>
              <a:t>11/12</a:t>
            </a:r>
            <a:r>
              <a:rPr lang="zh-TW" altLang="en-US" sz="1300" dirty="0">
                <a:latin typeface="微軟正黑體" panose="020B0604030504040204" pitchFamily="34" charset="-120"/>
                <a:ea typeface="微軟正黑體" panose="020B0604030504040204" pitchFamily="34" charset="-120"/>
              </a:rPr>
              <a:t>、</a:t>
            </a:r>
            <a:r>
              <a:rPr lang="en-US" altLang="zh-TW" sz="1300" dirty="0">
                <a:latin typeface="微軟正黑體" panose="020B0604030504040204" pitchFamily="34" charset="-120"/>
                <a:ea typeface="微軟正黑體" panose="020B0604030504040204" pitchFamily="34" charset="-120"/>
              </a:rPr>
              <a:t>11/19</a:t>
            </a:r>
            <a:r>
              <a:rPr lang="zh-TW" altLang="en-US" sz="1300" dirty="0">
                <a:latin typeface="微軟正黑體" panose="020B0604030504040204" pitchFamily="34" charset="-120"/>
                <a:ea typeface="微軟正黑體" panose="020B0604030504040204" pitchFamily="34" charset="-120"/>
              </a:rPr>
              <a:t>、</a:t>
            </a:r>
            <a:r>
              <a:rPr lang="en-US" altLang="zh-TW" sz="1300" dirty="0" smtClean="0">
                <a:latin typeface="微軟正黑體" panose="020B0604030504040204" pitchFamily="34" charset="-120"/>
                <a:ea typeface="微軟正黑體" panose="020B0604030504040204" pitchFamily="34" charset="-120"/>
              </a:rPr>
              <a:t>12/3</a:t>
            </a:r>
          </a:p>
          <a:p>
            <a:r>
              <a:rPr lang="zh-TW" altLang="en-US" sz="1300" b="1" dirty="0" smtClean="0">
                <a:latin typeface="微軟正黑體" panose="020B0604030504040204" pitchFamily="34" charset="-120"/>
                <a:ea typeface="微軟正黑體" panose="020B0604030504040204" pitchFamily="34" charset="-120"/>
              </a:rPr>
              <a:t>每</a:t>
            </a:r>
            <a:r>
              <a:rPr lang="zh-TW" altLang="zh-TW" sz="1300" b="1" dirty="0" smtClean="0">
                <a:latin typeface="微軟正黑體" panose="020B0604030504040204" pitchFamily="34" charset="-120"/>
                <a:ea typeface="微軟正黑體" panose="020B0604030504040204" pitchFamily="34" charset="-120"/>
              </a:rPr>
              <a:t>週六上午</a:t>
            </a:r>
            <a:r>
              <a:rPr lang="en-US" altLang="zh-TW" sz="1300" b="1" dirty="0">
                <a:latin typeface="微軟正黑體" panose="020B0604030504040204" pitchFamily="34" charset="-120"/>
                <a:ea typeface="微軟正黑體" panose="020B0604030504040204" pitchFamily="34" charset="-120"/>
              </a:rPr>
              <a:t>10</a:t>
            </a:r>
            <a:r>
              <a:rPr lang="zh-TW" altLang="zh-TW" sz="1300" b="1" dirty="0">
                <a:latin typeface="微軟正黑體" panose="020B0604030504040204" pitchFamily="34" charset="-120"/>
                <a:ea typeface="微軟正黑體" panose="020B0604030504040204" pitchFamily="34" charset="-120"/>
              </a:rPr>
              <a:t>點到</a:t>
            </a:r>
            <a:r>
              <a:rPr lang="en-US" altLang="zh-TW" sz="1300" b="1" dirty="0">
                <a:latin typeface="微軟正黑體" panose="020B0604030504040204" pitchFamily="34" charset="-120"/>
                <a:ea typeface="微軟正黑體" panose="020B0604030504040204" pitchFamily="34" charset="-120"/>
              </a:rPr>
              <a:t>12</a:t>
            </a:r>
            <a:r>
              <a:rPr lang="zh-TW" altLang="zh-TW" sz="1300" b="1" dirty="0">
                <a:latin typeface="微軟正黑體" panose="020B0604030504040204" pitchFamily="34" charset="-120"/>
                <a:ea typeface="微軟正黑體" panose="020B0604030504040204" pitchFamily="34" charset="-120"/>
              </a:rPr>
              <a:t>點，共計十堂</a:t>
            </a:r>
            <a:r>
              <a:rPr lang="zh-TW" altLang="zh-TW" sz="1300" b="1" dirty="0" smtClean="0">
                <a:latin typeface="微軟正黑體" panose="020B0604030504040204" pitchFamily="34" charset="-120"/>
                <a:ea typeface="微軟正黑體" panose="020B0604030504040204" pitchFamily="34" charset="-120"/>
              </a:rPr>
              <a:t>課</a:t>
            </a:r>
            <a:r>
              <a:rPr lang="zh-TW" altLang="en-US" sz="1300" b="1" dirty="0" smtClean="0">
                <a:latin typeface="微軟正黑體" panose="020B0604030504040204" pitchFamily="34" charset="-120"/>
                <a:ea typeface="微軟正黑體" panose="020B0604030504040204" pitchFamily="34" charset="-120"/>
              </a:rPr>
              <a:t>。</a:t>
            </a:r>
            <a:endParaRPr lang="en-US" altLang="zh-TW" sz="1300" b="1" dirty="0" smtClean="0">
              <a:latin typeface="微軟正黑體" panose="020B0604030504040204" pitchFamily="34" charset="-120"/>
              <a:ea typeface="微軟正黑體" panose="020B0604030504040204" pitchFamily="34" charset="-120"/>
            </a:endParaRPr>
          </a:p>
          <a:p>
            <a:r>
              <a:rPr lang="en-US" altLang="zh-TW" sz="1300" dirty="0">
                <a:solidFill>
                  <a:srgbClr val="FF0000"/>
                </a:solidFill>
                <a:latin typeface="微軟正黑體" panose="020B0604030504040204" pitchFamily="34" charset="-120"/>
                <a:ea typeface="微軟正黑體" panose="020B0604030504040204" pitchFamily="34" charset="-120"/>
              </a:rPr>
              <a:t>11/6(</a:t>
            </a:r>
            <a:r>
              <a:rPr lang="zh-TW" altLang="zh-TW" sz="1300" dirty="0">
                <a:solidFill>
                  <a:srgbClr val="FF0000"/>
                </a:solidFill>
                <a:latin typeface="微軟正黑體" panose="020B0604030504040204" pitchFamily="34" charset="-120"/>
                <a:ea typeface="微軟正黑體" panose="020B0604030504040204" pitchFamily="34" charset="-120"/>
              </a:rPr>
              <a:t>日</a:t>
            </a:r>
            <a:r>
              <a:rPr lang="en-US" altLang="zh-TW" sz="1300" dirty="0">
                <a:solidFill>
                  <a:srgbClr val="FF0000"/>
                </a:solidFill>
                <a:latin typeface="微軟正黑體" panose="020B0604030504040204" pitchFamily="34" charset="-120"/>
                <a:ea typeface="微軟正黑體" panose="020B0604030504040204" pitchFamily="34" charset="-120"/>
              </a:rPr>
              <a:t>)</a:t>
            </a:r>
            <a:r>
              <a:rPr lang="zh-TW" altLang="zh-TW" sz="1300" dirty="0">
                <a:solidFill>
                  <a:srgbClr val="FF0000"/>
                </a:solidFill>
                <a:latin typeface="微軟正黑體" panose="020B0604030504040204" pitchFamily="34" charset="-120"/>
                <a:ea typeface="微軟正黑體" panose="020B0604030504040204" pitchFamily="34" charset="-120"/>
              </a:rPr>
              <a:t>為本會舉辦之年度音樂會，總參與次數達</a:t>
            </a:r>
            <a:r>
              <a:rPr lang="en-US" altLang="zh-TW" sz="1300" dirty="0">
                <a:solidFill>
                  <a:srgbClr val="FF0000"/>
                </a:solidFill>
                <a:latin typeface="微軟正黑體" panose="020B0604030504040204" pitchFamily="34" charset="-120"/>
                <a:ea typeface="微軟正黑體" panose="020B0604030504040204" pitchFamily="34" charset="-120"/>
              </a:rPr>
              <a:t>80%</a:t>
            </a:r>
            <a:r>
              <a:rPr lang="zh-TW" altLang="zh-TW" sz="1300" dirty="0">
                <a:solidFill>
                  <a:srgbClr val="FF0000"/>
                </a:solidFill>
                <a:latin typeface="微軟正黑體" panose="020B0604030504040204" pitchFamily="34" charset="-120"/>
                <a:ea typeface="微軟正黑體" panose="020B0604030504040204" pitchFamily="34" charset="-120"/>
              </a:rPr>
              <a:t>以上，認真參與課程，將有機會於音樂會上台獻唱表演～</a:t>
            </a:r>
            <a:r>
              <a:rPr lang="en-US" altLang="zh-TW" sz="1300" dirty="0">
                <a:solidFill>
                  <a:srgbClr val="FF0000"/>
                </a:solidFill>
                <a:latin typeface="微軟正黑體" panose="020B0604030504040204" pitchFamily="34" charset="-120"/>
                <a:ea typeface="微軟正黑體" panose="020B0604030504040204" pitchFamily="34" charset="-120"/>
              </a:rPr>
              <a:t>♫</a:t>
            </a:r>
            <a:endParaRPr lang="zh-TW" altLang="zh-TW" sz="1300" dirty="0">
              <a:solidFill>
                <a:srgbClr val="FF0000"/>
              </a:solidFill>
              <a:latin typeface="微軟正黑體" panose="020B0604030504040204" pitchFamily="34" charset="-120"/>
              <a:ea typeface="微軟正黑體" panose="020B0604030504040204" pitchFamily="34" charset="-120"/>
            </a:endParaRPr>
          </a:p>
          <a:p>
            <a:pPr algn="just"/>
            <a:endParaRPr lang="en-US" altLang="zh-TW" sz="1600" b="1" dirty="0">
              <a:solidFill>
                <a:prstClr val="black"/>
              </a:solidFill>
              <a:latin typeface="jf open 粉圓 1.0" panose="020F0500000000000000" pitchFamily="34" charset="-120"/>
              <a:ea typeface="jf open 粉圓 1.0" panose="020F0500000000000000" pitchFamily="34" charset="-120"/>
            </a:endParaRPr>
          </a:p>
          <a:p>
            <a:endParaRPr lang="en-US" altLang="zh-TW" sz="1400" b="1" dirty="0" smtClean="0">
              <a:latin typeface="jf open 粉圓 1.0" panose="020F0500000000000000" pitchFamily="34" charset="-120"/>
              <a:ea typeface="jf open 粉圓 1.0" panose="020F0500000000000000" pitchFamily="34" charset="-120"/>
            </a:endParaRPr>
          </a:p>
          <a:p>
            <a:endParaRPr lang="en-US" altLang="zh-TW" sz="1400" b="1" dirty="0" smtClean="0">
              <a:latin typeface="jf open 粉圓 1.0" panose="020F0500000000000000" pitchFamily="34" charset="-120"/>
              <a:ea typeface="jf open 粉圓 1.0" panose="020F0500000000000000" pitchFamily="34" charset="-120"/>
            </a:endParaRPr>
          </a:p>
        </p:txBody>
      </p:sp>
      <p:sp>
        <p:nvSpPr>
          <p:cNvPr id="61" name="矩形 60"/>
          <p:cNvSpPr/>
          <p:nvPr/>
        </p:nvSpPr>
        <p:spPr>
          <a:xfrm>
            <a:off x="1812460" y="6609184"/>
            <a:ext cx="4087280" cy="954107"/>
          </a:xfrm>
          <a:prstGeom prst="rect">
            <a:avLst/>
          </a:prstGeom>
        </p:spPr>
        <p:txBody>
          <a:bodyPr wrap="square">
            <a:spAutoFit/>
          </a:bodyPr>
          <a:lstStyle/>
          <a:p>
            <a:r>
              <a:rPr lang="zh-TW" altLang="en-US" sz="1400" dirty="0">
                <a:latin typeface="jf open 粉圓 1.0" panose="020F0500000000000000" pitchFamily="34" charset="-120"/>
                <a:ea typeface="jf open 粉圓 1.0" panose="020F0500000000000000" pitchFamily="34" charset="-120"/>
              </a:rPr>
              <a:t>①表單</a:t>
            </a:r>
            <a:r>
              <a:rPr lang="zh-TW" altLang="en-US" sz="1400" dirty="0" smtClean="0">
                <a:latin typeface="jf open 粉圓 1.0" panose="020F0500000000000000" pitchFamily="34" charset="-120"/>
                <a:ea typeface="jf open 粉圓 1.0" panose="020F0500000000000000" pitchFamily="34" charset="-120"/>
              </a:rPr>
              <a:t>網址：</a:t>
            </a:r>
            <a:r>
              <a:rPr lang="en-US" altLang="zh-TW" sz="1400" dirty="0"/>
              <a:t>https://reurl.cc/xQa8ab</a:t>
            </a:r>
            <a:r>
              <a:rPr lang="en-US" altLang="zh-TW" sz="1400" dirty="0" smtClean="0"/>
              <a:t/>
            </a:r>
            <a:br>
              <a:rPr lang="en-US" altLang="zh-TW" sz="1400" dirty="0" smtClean="0"/>
            </a:br>
            <a:r>
              <a:rPr lang="zh-TW" altLang="en-US" sz="1400" dirty="0" smtClean="0">
                <a:latin typeface="jf open 粉圓 1.0" panose="020F0500000000000000" pitchFamily="34" charset="-120"/>
                <a:ea typeface="jf open 粉圓 1.0" panose="020F0500000000000000" pitchFamily="34" charset="-120"/>
              </a:rPr>
              <a:t>或掃描右方</a:t>
            </a:r>
            <a:r>
              <a:rPr lang="en-US" altLang="zh-TW" sz="1400" dirty="0" err="1" smtClean="0">
                <a:latin typeface="jf open 粉圓 1.0" panose="020F0500000000000000" pitchFamily="34" charset="-120"/>
                <a:ea typeface="jf open 粉圓 1.0" panose="020F0500000000000000" pitchFamily="34" charset="-120"/>
              </a:rPr>
              <a:t>QRcode</a:t>
            </a:r>
            <a:r>
              <a:rPr lang="zh-TW" altLang="en-US" sz="1400" dirty="0" smtClean="0">
                <a:latin typeface="jf open 粉圓 1.0" panose="020F0500000000000000" pitchFamily="34" charset="-120"/>
                <a:ea typeface="jf open 粉圓 1.0" panose="020F0500000000000000" pitchFamily="34" charset="-120"/>
              </a:rPr>
              <a:t>填寫線</a:t>
            </a:r>
            <a:r>
              <a:rPr lang="zh-TW" altLang="en-US" sz="1400" dirty="0">
                <a:latin typeface="jf open 粉圓 1.0" panose="020F0500000000000000" pitchFamily="34" charset="-120"/>
                <a:ea typeface="jf open 粉圓 1.0" panose="020F0500000000000000" pitchFamily="34" charset="-120"/>
              </a:rPr>
              <a:t>上表單</a:t>
            </a:r>
            <a:r>
              <a:rPr lang="zh-TW" altLang="en-US" sz="1400" dirty="0" smtClean="0">
                <a:latin typeface="jf open 粉圓 1.0" panose="020F0500000000000000" pitchFamily="34" charset="-120"/>
                <a:ea typeface="jf open 粉圓 1.0" panose="020F0500000000000000" pitchFamily="34" charset="-120"/>
              </a:rPr>
              <a:t>報名</a:t>
            </a:r>
            <a:r>
              <a:rPr lang="en-US" altLang="zh-TW" sz="1400" dirty="0">
                <a:latin typeface="jf open 粉圓 1.0" panose="020F0500000000000000" pitchFamily="34" charset="-120"/>
                <a:ea typeface="jf open 粉圓 1.0" panose="020F0500000000000000" pitchFamily="34" charset="-120"/>
              </a:rPr>
              <a:t/>
            </a:r>
            <a:br>
              <a:rPr lang="en-US" altLang="zh-TW" sz="1400" dirty="0">
                <a:latin typeface="jf open 粉圓 1.0" panose="020F0500000000000000" pitchFamily="34" charset="-120"/>
                <a:ea typeface="jf open 粉圓 1.0" panose="020F0500000000000000" pitchFamily="34" charset="-120"/>
              </a:rPr>
            </a:br>
            <a:r>
              <a:rPr lang="en-US" altLang="zh-TW" sz="1400" dirty="0" smtClean="0">
                <a:latin typeface="jf open 粉圓 1.0" panose="020F0500000000000000" pitchFamily="34" charset="-120"/>
                <a:ea typeface="jf open 粉圓 1.0" panose="020F0500000000000000" pitchFamily="34" charset="-120"/>
              </a:rPr>
              <a:t>②</a:t>
            </a:r>
            <a:r>
              <a:rPr lang="zh-TW" altLang="en-US" sz="1400" dirty="0" smtClean="0">
                <a:latin typeface="jf open 粉圓 1.0" panose="020F0500000000000000" pitchFamily="34" charset="-120"/>
                <a:ea typeface="jf open 粉圓 1.0" panose="020F0500000000000000" pitchFamily="34" charset="-120"/>
              </a:rPr>
              <a:t>郵寄</a:t>
            </a:r>
            <a:r>
              <a:rPr lang="zh-TW" altLang="en-US" sz="1400" dirty="0">
                <a:latin typeface="jf open 粉圓 1.0" panose="020F0500000000000000" pitchFamily="34" charset="-120"/>
                <a:ea typeface="jf open 粉圓 1.0" panose="020F0500000000000000" pitchFamily="34" charset="-120"/>
              </a:rPr>
              <a:t>：</a:t>
            </a:r>
            <a:r>
              <a:rPr lang="en-US" altLang="zh-TW" sz="1400" dirty="0">
                <a:latin typeface="jf open 粉圓 1.0" panose="020F0500000000000000" pitchFamily="34" charset="-120"/>
                <a:ea typeface="jf open 粉圓 1.0" panose="020F0500000000000000" pitchFamily="34" charset="-120"/>
              </a:rPr>
              <a:t>104</a:t>
            </a:r>
            <a:r>
              <a:rPr lang="zh-TW" altLang="en-US" sz="1400" dirty="0">
                <a:latin typeface="jf open 粉圓 1.0" panose="020F0500000000000000" pitchFamily="34" charset="-120"/>
                <a:ea typeface="jf open 粉圓 1.0" panose="020F0500000000000000" pitchFamily="34" charset="-120"/>
              </a:rPr>
              <a:t>台北市中山區長春路</a:t>
            </a:r>
            <a:r>
              <a:rPr lang="en-US" altLang="zh-TW" sz="1400" dirty="0">
                <a:latin typeface="jf open 粉圓 1.0" panose="020F0500000000000000" pitchFamily="34" charset="-120"/>
                <a:ea typeface="jf open 粉圓 1.0" panose="020F0500000000000000" pitchFamily="34" charset="-120"/>
              </a:rPr>
              <a:t>20</a:t>
            </a:r>
            <a:r>
              <a:rPr lang="zh-TW" altLang="en-US" sz="1400" dirty="0">
                <a:latin typeface="jf open 粉圓 1.0" panose="020F0500000000000000" pitchFamily="34" charset="-120"/>
                <a:ea typeface="jf open 粉圓 1.0" panose="020F0500000000000000" pitchFamily="34" charset="-120"/>
              </a:rPr>
              <a:t>號</a:t>
            </a:r>
            <a:r>
              <a:rPr lang="en-US" altLang="zh-TW" sz="1400" dirty="0">
                <a:latin typeface="jf open 粉圓 1.0" panose="020F0500000000000000" pitchFamily="34" charset="-120"/>
                <a:ea typeface="jf open 粉圓 1.0" panose="020F0500000000000000" pitchFamily="34" charset="-120"/>
              </a:rPr>
              <a:t>6</a:t>
            </a:r>
            <a:r>
              <a:rPr lang="zh-TW" altLang="en-US" sz="1400" dirty="0">
                <a:latin typeface="jf open 粉圓 1.0" panose="020F0500000000000000" pitchFamily="34" charset="-120"/>
                <a:ea typeface="jf open 粉圓 1.0" panose="020F0500000000000000" pitchFamily="34" charset="-120"/>
              </a:rPr>
              <a:t>樓 表演工作坊</a:t>
            </a:r>
            <a:r>
              <a:rPr lang="en-US" altLang="zh-TW" sz="1400" dirty="0" smtClean="0">
                <a:latin typeface="jf open 粉圓 1.0" panose="020F0500000000000000" pitchFamily="34" charset="-120"/>
                <a:ea typeface="jf open 粉圓 1.0" panose="020F0500000000000000" pitchFamily="34" charset="-120"/>
              </a:rPr>
              <a:t>-</a:t>
            </a:r>
            <a:r>
              <a:rPr lang="zh-TW" altLang="en-US" sz="1400" dirty="0" smtClean="0">
                <a:latin typeface="jf open 粉圓 1.0" panose="020F0500000000000000" pitchFamily="34" charset="-120"/>
                <a:ea typeface="jf open 粉圓 1.0" panose="020F0500000000000000" pitchFamily="34" charset="-120"/>
              </a:rPr>
              <a:t>才藝班收</a:t>
            </a:r>
            <a:endParaRPr lang="zh-TW" altLang="en-US" sz="1400" dirty="0">
              <a:latin typeface="jf open 粉圓 1.0" panose="020F0500000000000000" pitchFamily="34" charset="-120"/>
              <a:ea typeface="jf open 粉圓 1.0" panose="020F0500000000000000" pitchFamily="34" charset="-120"/>
            </a:endParaRPr>
          </a:p>
        </p:txBody>
      </p:sp>
      <p:pic>
        <p:nvPicPr>
          <p:cNvPr id="48" name="图片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127" y="222603"/>
            <a:ext cx="1535646" cy="1201648"/>
          </a:xfrm>
          <a:prstGeom prst="rect">
            <a:avLst/>
          </a:prstGeom>
        </p:spPr>
      </p:pic>
      <p:grpSp>
        <p:nvGrpSpPr>
          <p:cNvPr id="50" name="群組 49"/>
          <p:cNvGrpSpPr/>
          <p:nvPr/>
        </p:nvGrpSpPr>
        <p:grpSpPr>
          <a:xfrm>
            <a:off x="692696" y="7690397"/>
            <a:ext cx="1168811" cy="430955"/>
            <a:chOff x="1948363" y="3845324"/>
            <a:chExt cx="1216452" cy="455235"/>
          </a:xfrm>
        </p:grpSpPr>
        <p:sp>
          <p:nvSpPr>
            <p:cNvPr id="51" name="圓角矩形 50"/>
            <p:cNvSpPr/>
            <p:nvPr/>
          </p:nvSpPr>
          <p:spPr>
            <a:xfrm>
              <a:off x="2049762" y="3845324"/>
              <a:ext cx="1013655" cy="45523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dirty="0">
                <a:latin typeface="Hanyi Senty Chalk Original" panose="03000600000000000000" pitchFamily="66" charset="-120"/>
                <a:ea typeface="Hanyi Senty Chalk Original" panose="03000600000000000000" pitchFamily="66" charset="-120"/>
              </a:endParaRPr>
            </a:p>
          </p:txBody>
        </p:sp>
        <p:sp>
          <p:nvSpPr>
            <p:cNvPr id="53" name="文字方塊 52"/>
            <p:cNvSpPr txBox="1"/>
            <p:nvPr/>
          </p:nvSpPr>
          <p:spPr>
            <a:xfrm>
              <a:off x="1948363" y="3920245"/>
              <a:ext cx="1216452" cy="357628"/>
            </a:xfrm>
            <a:prstGeom prst="rect">
              <a:avLst/>
            </a:prstGeom>
            <a:noFill/>
          </p:spPr>
          <p:txBody>
            <a:bodyPr wrap="square" rtlCol="0" anchor="ctr">
              <a:spAutoFit/>
            </a:bodyPr>
            <a:lstStyle/>
            <a:p>
              <a:pPr algn="ctr"/>
              <a:r>
                <a:rPr lang="zh-TW" altLang="en-US" sz="1600" dirty="0" smtClean="0">
                  <a:solidFill>
                    <a:srgbClr val="FF0000"/>
                  </a:solidFill>
                  <a:latin typeface="Hanyi Senty Chalk Original" panose="03000600000000000000" pitchFamily="66" charset="-120"/>
                  <a:ea typeface="Hanyi Senty Chalk Original" panose="03000600000000000000" pitchFamily="66" charset="-120"/>
                </a:rPr>
                <a:t>注意事項</a:t>
              </a:r>
              <a:endParaRPr lang="zh-TW" altLang="en-US" sz="1600" dirty="0">
                <a:solidFill>
                  <a:srgbClr val="FF0000"/>
                </a:solidFill>
                <a:latin typeface="Hanyi Senty Chalk Original" panose="03000600000000000000" pitchFamily="66" charset="-120"/>
                <a:ea typeface="Hanyi Senty Chalk Original" panose="03000600000000000000" pitchFamily="66" charset="-120"/>
              </a:endParaRPr>
            </a:p>
          </p:txBody>
        </p:sp>
      </p:grpSp>
      <p:sp>
        <p:nvSpPr>
          <p:cNvPr id="7" name="文字方塊 6"/>
          <p:cNvSpPr txBox="1"/>
          <p:nvPr/>
        </p:nvSpPr>
        <p:spPr>
          <a:xfrm>
            <a:off x="1849741" y="7527865"/>
            <a:ext cx="3584553" cy="1169551"/>
          </a:xfrm>
          <a:prstGeom prst="rect">
            <a:avLst/>
          </a:prstGeom>
          <a:noFill/>
        </p:spPr>
        <p:txBody>
          <a:bodyPr wrap="square" rtlCol="0">
            <a:spAutoFit/>
          </a:bodyPr>
          <a:lstStyle/>
          <a:p>
            <a:pPr marL="0" lvl="1" algn="just"/>
            <a:r>
              <a:rPr lang="zh-TW" altLang="en-US" sz="1400" dirty="0">
                <a:latin typeface="jf open 粉圓 1.0" panose="020F0500000000000000" pitchFamily="34" charset="-120"/>
                <a:ea typeface="jf open 粉圓 1.0" panose="020F0500000000000000" pitchFamily="34" charset="-120"/>
              </a:rPr>
              <a:t>①</a:t>
            </a:r>
            <a:r>
              <a:rPr lang="zh-TW" altLang="zh-TW" sz="1400" dirty="0">
                <a:latin typeface="jf open 粉圓 1.0" panose="020F0500000000000000" pitchFamily="34" charset="-120"/>
                <a:ea typeface="jf open 粉圓 1.0" panose="020F0500000000000000" pitchFamily="34" charset="-120"/>
              </a:rPr>
              <a:t>報名截止日</a:t>
            </a:r>
            <a:r>
              <a:rPr lang="en-US" altLang="zh-TW" sz="1400" dirty="0">
                <a:latin typeface="jf open 粉圓 1.0" panose="020F0500000000000000" pitchFamily="34" charset="-120"/>
                <a:ea typeface="jf open 粉圓 1.0" panose="020F0500000000000000" pitchFamily="34" charset="-120"/>
              </a:rPr>
              <a:t>111</a:t>
            </a:r>
            <a:r>
              <a:rPr lang="zh-TW" altLang="zh-TW" sz="1400" dirty="0">
                <a:latin typeface="jf open 粉圓 1.0" panose="020F0500000000000000" pitchFamily="34" charset="-120"/>
                <a:ea typeface="jf open 粉圓 1.0" panose="020F0500000000000000" pitchFamily="34" charset="-120"/>
              </a:rPr>
              <a:t>年</a:t>
            </a:r>
            <a:r>
              <a:rPr lang="en-US" altLang="zh-TW" sz="1400" dirty="0" smtClean="0">
                <a:latin typeface="jf open 粉圓 1.0" panose="020F0500000000000000" pitchFamily="34" charset="-120"/>
                <a:ea typeface="jf open 粉圓 1.0" panose="020F0500000000000000" pitchFamily="34" charset="-120"/>
              </a:rPr>
              <a:t>09</a:t>
            </a:r>
            <a:r>
              <a:rPr lang="zh-TW" altLang="zh-TW" sz="1400" dirty="0" smtClean="0">
                <a:latin typeface="jf open 粉圓 1.0" panose="020F0500000000000000" pitchFamily="34" charset="-120"/>
                <a:ea typeface="jf open 粉圓 1.0" panose="020F0500000000000000" pitchFamily="34" charset="-120"/>
              </a:rPr>
              <a:t>月</a:t>
            </a:r>
            <a:r>
              <a:rPr lang="en-US" altLang="zh-TW" sz="1400" dirty="0" smtClean="0">
                <a:latin typeface="jf open 粉圓 1.0" panose="020F0500000000000000" pitchFamily="34" charset="-120"/>
                <a:ea typeface="jf open 粉圓 1.0" panose="020F0500000000000000" pitchFamily="34" charset="-120"/>
              </a:rPr>
              <a:t>13</a:t>
            </a:r>
            <a:r>
              <a:rPr lang="zh-TW" altLang="zh-TW" sz="1400" dirty="0" smtClean="0">
                <a:latin typeface="jf open 粉圓 1.0" panose="020F0500000000000000" pitchFamily="34" charset="-120"/>
                <a:ea typeface="jf open 粉圓 1.0" panose="020F0500000000000000" pitchFamily="34" charset="-120"/>
              </a:rPr>
              <a:t>日</a:t>
            </a:r>
            <a:r>
              <a:rPr lang="en-US" altLang="zh-TW" sz="1400" dirty="0" smtClean="0">
                <a:latin typeface="jf open 粉圓 1.0" panose="020F0500000000000000" pitchFamily="34" charset="-120"/>
                <a:ea typeface="jf open 粉圓 1.0" panose="020F0500000000000000" pitchFamily="34" charset="-120"/>
              </a:rPr>
              <a:t>(</a:t>
            </a:r>
            <a:r>
              <a:rPr lang="zh-TW" altLang="en-US" sz="1400" dirty="0" smtClean="0">
                <a:latin typeface="jf open 粉圓 1.0" panose="020F0500000000000000" pitchFamily="34" charset="-120"/>
                <a:ea typeface="jf open 粉圓 1.0" panose="020F0500000000000000" pitchFamily="34" charset="-120"/>
              </a:rPr>
              <a:t>二</a:t>
            </a:r>
            <a:r>
              <a:rPr lang="en-US" altLang="zh-TW" sz="1400" dirty="0" smtClean="0">
                <a:latin typeface="jf open 粉圓 1.0" panose="020F0500000000000000" pitchFamily="34" charset="-120"/>
                <a:ea typeface="jf open 粉圓 1.0" panose="020F0500000000000000" pitchFamily="34" charset="-120"/>
              </a:rPr>
              <a:t>)</a:t>
            </a:r>
            <a:r>
              <a:rPr lang="zh-TW" altLang="zh-TW" sz="1400" dirty="0" smtClean="0">
                <a:latin typeface="jf open 粉圓 1.0" panose="020F0500000000000000" pitchFamily="34" charset="-120"/>
                <a:ea typeface="jf open 粉圓 1.0" panose="020F0500000000000000" pitchFamily="34" charset="-120"/>
              </a:rPr>
              <a:t>。</a:t>
            </a:r>
            <a:endParaRPr lang="zh-TW" altLang="zh-TW" sz="1400" dirty="0">
              <a:latin typeface="jf open 粉圓 1.0" panose="020F0500000000000000" pitchFamily="34" charset="-120"/>
              <a:ea typeface="jf open 粉圓 1.0" panose="020F0500000000000000" pitchFamily="34" charset="-120"/>
            </a:endParaRPr>
          </a:p>
          <a:p>
            <a:pPr marL="0" lvl="1" algn="just"/>
            <a:r>
              <a:rPr lang="zh-TW" altLang="en-US" sz="1400" dirty="0">
                <a:latin typeface="jf open 粉圓 1.0" panose="020F0500000000000000" pitchFamily="34" charset="-120"/>
                <a:ea typeface="jf open 粉圓 1.0" panose="020F0500000000000000" pitchFamily="34" charset="-120"/>
              </a:rPr>
              <a:t>②</a:t>
            </a:r>
            <a:r>
              <a:rPr lang="zh-TW" altLang="zh-TW" sz="1400" dirty="0">
                <a:latin typeface="jf open 粉圓 1.0" panose="020F0500000000000000" pitchFamily="34" charset="-120"/>
                <a:ea typeface="jf open 粉圓 1.0" panose="020F0500000000000000" pitchFamily="34" charset="-120"/>
              </a:rPr>
              <a:t>將於開課前三日</a:t>
            </a:r>
            <a:r>
              <a:rPr lang="en-US" altLang="zh-TW" sz="1400" dirty="0">
                <a:latin typeface="jf open 粉圓 1.0" panose="020F0500000000000000" pitchFamily="34" charset="-120"/>
                <a:ea typeface="jf open 粉圓 1.0" panose="020F0500000000000000" pitchFamily="34" charset="-120"/>
              </a:rPr>
              <a:t>LINE</a:t>
            </a:r>
            <a:r>
              <a:rPr lang="zh-TW" altLang="zh-TW" sz="1400" dirty="0">
                <a:latin typeface="jf open 粉圓 1.0" panose="020F0500000000000000" pitchFamily="34" charset="-120"/>
                <a:ea typeface="jf open 粉圓 1.0" panose="020F0500000000000000" pitchFamily="34" charset="-120"/>
              </a:rPr>
              <a:t>／</a:t>
            </a:r>
            <a:r>
              <a:rPr lang="en-US" altLang="zh-TW" sz="1400" dirty="0">
                <a:latin typeface="jf open 粉圓 1.0" panose="020F0500000000000000" pitchFamily="34" charset="-120"/>
                <a:ea typeface="jf open 粉圓 1.0" panose="020F0500000000000000" pitchFamily="34" charset="-120"/>
              </a:rPr>
              <a:t>EMAIL</a:t>
            </a:r>
            <a:r>
              <a:rPr lang="zh-TW" altLang="zh-TW" sz="1400" dirty="0">
                <a:latin typeface="jf open 粉圓 1.0" panose="020F0500000000000000" pitchFamily="34" charset="-120"/>
                <a:ea typeface="jf open 粉圓 1.0" panose="020F0500000000000000" pitchFamily="34" charset="-120"/>
              </a:rPr>
              <a:t>／簡訊通知，請務必填寫</a:t>
            </a:r>
            <a:r>
              <a:rPr lang="zh-TW" altLang="zh-TW" sz="1400" dirty="0" smtClean="0">
                <a:latin typeface="jf open 粉圓 1.0" panose="020F0500000000000000" pitchFamily="34" charset="-120"/>
                <a:ea typeface="jf open 粉圓 1.0" panose="020F0500000000000000" pitchFamily="34" charset="-120"/>
              </a:rPr>
              <a:t>正確</a:t>
            </a:r>
            <a:r>
              <a:rPr lang="zh-TW" altLang="en-US" sz="1400" dirty="0" smtClean="0">
                <a:latin typeface="jf open 粉圓 1.0" panose="020F0500000000000000" pitchFamily="34" charset="-120"/>
                <a:ea typeface="jf open 粉圓 1.0" panose="020F0500000000000000" pitchFamily="34" charset="-120"/>
              </a:rPr>
              <a:t>資訊</a:t>
            </a:r>
            <a:r>
              <a:rPr lang="zh-TW" altLang="zh-TW" sz="1400" dirty="0" smtClean="0">
                <a:latin typeface="jf open 粉圓 1.0" panose="020F0500000000000000" pitchFamily="34" charset="-120"/>
                <a:ea typeface="jf open 粉圓 1.0" panose="020F0500000000000000" pitchFamily="34" charset="-120"/>
              </a:rPr>
              <a:t>並</a:t>
            </a:r>
            <a:r>
              <a:rPr lang="zh-TW" altLang="zh-TW" sz="1400" dirty="0">
                <a:latin typeface="jf open 粉圓 1.0" panose="020F0500000000000000" pitchFamily="34" charset="-120"/>
                <a:ea typeface="jf open 粉圓 1.0" panose="020F0500000000000000" pitchFamily="34" charset="-120"/>
              </a:rPr>
              <a:t>留意是否有收到。</a:t>
            </a:r>
            <a:endParaRPr lang="en-US" altLang="zh-TW" sz="1400" dirty="0">
              <a:latin typeface="jf open 粉圓 1.0" panose="020F0500000000000000" pitchFamily="34" charset="-120"/>
              <a:ea typeface="jf open 粉圓 1.0" panose="020F0500000000000000" pitchFamily="34" charset="-120"/>
            </a:endParaRPr>
          </a:p>
          <a:p>
            <a:pPr marL="0" lvl="1" algn="just"/>
            <a:r>
              <a:rPr lang="zh-TW" altLang="en-US" sz="1400" dirty="0" smtClean="0">
                <a:latin typeface="jf open 粉圓 1.0" panose="020F0500000000000000" pitchFamily="34" charset="-120"/>
                <a:ea typeface="jf open 粉圓 1.0" panose="020F0500000000000000" pitchFamily="34" charset="-120"/>
              </a:rPr>
              <a:t>③</a:t>
            </a:r>
            <a:r>
              <a:rPr lang="zh-TW" altLang="zh-TW" sz="1400" dirty="0">
                <a:latin typeface="jf open 粉圓 1.0" panose="020F0500000000000000" pitchFamily="34" charset="-120"/>
                <a:ea typeface="jf open 粉圓 1.0" panose="020F0500000000000000" pitchFamily="34" charset="-120"/>
              </a:rPr>
              <a:t>請準時出席，無法出席</a:t>
            </a:r>
            <a:r>
              <a:rPr lang="zh-TW" altLang="zh-TW" sz="1400" dirty="0" smtClean="0">
                <a:latin typeface="jf open 粉圓 1.0" panose="020F0500000000000000" pitchFamily="34" charset="-120"/>
                <a:ea typeface="jf open 粉圓 1.0" panose="020F0500000000000000" pitchFamily="34" charset="-120"/>
              </a:rPr>
              <a:t>需</a:t>
            </a:r>
            <a:r>
              <a:rPr lang="zh-TW" altLang="en-US" sz="1400" dirty="0" smtClean="0">
                <a:latin typeface="jf open 粉圓 1.0" panose="020F0500000000000000" pitchFamily="34" charset="-120"/>
                <a:ea typeface="jf open 粉圓 1.0" panose="020F0500000000000000" pitchFamily="34" charset="-120"/>
              </a:rPr>
              <a:t>告知工作人員</a:t>
            </a:r>
            <a:r>
              <a:rPr lang="zh-TW" altLang="zh-TW" sz="1400" dirty="0" smtClean="0">
                <a:latin typeface="jf open 粉圓 1.0" panose="020F0500000000000000" pitchFamily="34" charset="-120"/>
                <a:ea typeface="jf open 粉圓 1.0" panose="020F0500000000000000" pitchFamily="34" charset="-120"/>
              </a:rPr>
              <a:t>請假</a:t>
            </a:r>
            <a:r>
              <a:rPr lang="zh-TW" altLang="zh-TW" sz="1400" dirty="0">
                <a:latin typeface="jf open 粉圓 1.0" panose="020F0500000000000000" pitchFamily="34" charset="-120"/>
                <a:ea typeface="jf open 粉圓 1.0" panose="020F0500000000000000" pitchFamily="34" charset="-120"/>
              </a:rPr>
              <a:t>喔</a:t>
            </a:r>
            <a:r>
              <a:rPr lang="zh-TW" altLang="zh-TW" sz="1400" dirty="0" smtClean="0">
                <a:latin typeface="jf open 粉圓 1.0" panose="020F0500000000000000" pitchFamily="34" charset="-120"/>
                <a:ea typeface="jf open 粉圓 1.0" panose="020F0500000000000000" pitchFamily="34" charset="-120"/>
              </a:rPr>
              <a:t>。</a:t>
            </a:r>
            <a:endParaRPr lang="zh-TW" altLang="zh-TW" sz="1400" dirty="0">
              <a:latin typeface="jf open 粉圓 1.0" panose="020F0500000000000000" pitchFamily="34" charset="-120"/>
              <a:ea typeface="jf open 粉圓 1.0" panose="020F0500000000000000" pitchFamily="34" charset="-120"/>
            </a:endParaRPr>
          </a:p>
        </p:txBody>
      </p:sp>
      <p:pic>
        <p:nvPicPr>
          <p:cNvPr id="58" name="图片 20">
            <a:extLst>
              <a:ext uri="{FF2B5EF4-FFF2-40B4-BE49-F238E27FC236}">
                <a16:creationId xmlns:a16="http://schemas.microsoft.com/office/drawing/2014/main" id="{21C64A99-3D07-4E95-BDBD-4A2FD9F8B721}"/>
              </a:ext>
            </a:extLst>
          </p:cNvPr>
          <p:cNvPicPr>
            <a:picLocks noChangeAspect="1"/>
          </p:cNvPicPr>
          <p:nvPr/>
        </p:nvPicPr>
        <p:blipFill>
          <a:blip r:embed="rId4"/>
          <a:stretch>
            <a:fillRect/>
          </a:stretch>
        </p:blipFill>
        <p:spPr>
          <a:xfrm rot="720000">
            <a:off x="5031685" y="181612"/>
            <a:ext cx="1506950" cy="1116416"/>
          </a:xfrm>
          <a:prstGeom prst="rect">
            <a:avLst/>
          </a:prstGeom>
        </p:spPr>
      </p:pic>
      <p:sp>
        <p:nvSpPr>
          <p:cNvPr id="59" name="圆角矩形 7"/>
          <p:cNvSpPr/>
          <p:nvPr/>
        </p:nvSpPr>
        <p:spPr>
          <a:xfrm>
            <a:off x="332656" y="904420"/>
            <a:ext cx="6192688" cy="8801107"/>
          </a:xfrm>
          <a:prstGeom prst="roundRect">
            <a:avLst>
              <a:gd name="adj" fmla="val 30588"/>
            </a:avLst>
          </a:prstGeom>
          <a:noFill/>
          <a:ln w="63500">
            <a:solidFill>
              <a:srgbClr val="3636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pic>
        <p:nvPicPr>
          <p:cNvPr id="4" name="圖片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31109" y="6462664"/>
            <a:ext cx="554630" cy="554630"/>
          </a:xfrm>
          <a:prstGeom prst="rect">
            <a:avLst/>
          </a:prstGeom>
        </p:spPr>
      </p:pic>
      <p:sp>
        <p:nvSpPr>
          <p:cNvPr id="43" name="文字方塊 42"/>
          <p:cNvSpPr txBox="1"/>
          <p:nvPr/>
        </p:nvSpPr>
        <p:spPr>
          <a:xfrm>
            <a:off x="1764006" y="4933255"/>
            <a:ext cx="4672744" cy="307777"/>
          </a:xfrm>
          <a:prstGeom prst="rect">
            <a:avLst/>
          </a:prstGeom>
          <a:noFill/>
        </p:spPr>
        <p:txBody>
          <a:bodyPr wrap="square" rtlCol="0">
            <a:spAutoFit/>
          </a:bodyPr>
          <a:lstStyle/>
          <a:p>
            <a:pPr algn="just"/>
            <a:r>
              <a:rPr lang="zh-TW" altLang="en-US" sz="1400" dirty="0" smtClean="0">
                <a:solidFill>
                  <a:prstClr val="black"/>
                </a:solidFill>
                <a:latin typeface="jf open 粉圓 1.0" panose="020F0500000000000000" pitchFamily="34" charset="-120"/>
                <a:ea typeface="jf open 粉圓 1.0" panose="020F0500000000000000" pitchFamily="34" charset="-120"/>
              </a:rPr>
              <a:t>雙連</a:t>
            </a:r>
            <a:r>
              <a:rPr lang="zh-TW" altLang="en-US" sz="1400" dirty="0">
                <a:solidFill>
                  <a:prstClr val="black"/>
                </a:solidFill>
                <a:latin typeface="jf open 粉圓 1.0" panose="020F0500000000000000" pitchFamily="34" charset="-120"/>
                <a:ea typeface="jf open 粉圓 1.0" panose="020F0500000000000000" pitchFamily="34" charset="-120"/>
              </a:rPr>
              <a:t>教會 </a:t>
            </a:r>
            <a:r>
              <a:rPr lang="en-US" altLang="zh-TW" sz="1400" dirty="0">
                <a:solidFill>
                  <a:prstClr val="black"/>
                </a:solidFill>
                <a:latin typeface="jf open 粉圓 1.0" panose="020F0500000000000000" pitchFamily="34" charset="-120"/>
                <a:ea typeface="jf open 粉圓 1.0" panose="020F0500000000000000" pitchFamily="34" charset="-120"/>
              </a:rPr>
              <a:t>8</a:t>
            </a:r>
            <a:r>
              <a:rPr lang="zh-TW" altLang="en-US" sz="1400" dirty="0">
                <a:solidFill>
                  <a:prstClr val="black"/>
                </a:solidFill>
                <a:latin typeface="jf open 粉圓 1.0" panose="020F0500000000000000" pitchFamily="34" charset="-120"/>
                <a:ea typeface="jf open 粉圓 1.0" panose="020F0500000000000000" pitchFamily="34" charset="-120"/>
              </a:rPr>
              <a:t>樓音樂教室</a:t>
            </a:r>
            <a:r>
              <a:rPr lang="en-US" altLang="zh-TW" sz="1400" dirty="0">
                <a:solidFill>
                  <a:prstClr val="black"/>
                </a:solidFill>
                <a:latin typeface="jf open 粉圓 1.0" panose="020F0500000000000000" pitchFamily="34" charset="-120"/>
                <a:ea typeface="jf open 粉圓 1.0" panose="020F0500000000000000" pitchFamily="34" charset="-120"/>
              </a:rPr>
              <a:t>(</a:t>
            </a:r>
            <a:r>
              <a:rPr lang="zh-TW" altLang="en-US" sz="1400" dirty="0">
                <a:solidFill>
                  <a:prstClr val="black"/>
                </a:solidFill>
                <a:latin typeface="jf open 粉圓 1.0" panose="020F0500000000000000" pitchFamily="34" charset="-120"/>
                <a:ea typeface="jf open 粉圓 1.0" panose="020F0500000000000000" pitchFamily="34" charset="-120"/>
              </a:rPr>
              <a:t>台北市中山區中山北路二段</a:t>
            </a:r>
            <a:r>
              <a:rPr lang="en-US" altLang="zh-TW" sz="1400" dirty="0">
                <a:solidFill>
                  <a:prstClr val="black"/>
                </a:solidFill>
                <a:latin typeface="jf open 粉圓 1.0" panose="020F0500000000000000" pitchFamily="34" charset="-120"/>
                <a:ea typeface="jf open 粉圓 1.0" panose="020F0500000000000000" pitchFamily="34" charset="-120"/>
              </a:rPr>
              <a:t>111</a:t>
            </a:r>
            <a:r>
              <a:rPr lang="zh-TW" altLang="en-US" sz="1400" dirty="0">
                <a:solidFill>
                  <a:prstClr val="black"/>
                </a:solidFill>
                <a:latin typeface="jf open 粉圓 1.0" panose="020F0500000000000000" pitchFamily="34" charset="-120"/>
                <a:ea typeface="jf open 粉圓 1.0" panose="020F0500000000000000" pitchFamily="34" charset="-120"/>
              </a:rPr>
              <a:t>號</a:t>
            </a:r>
            <a:r>
              <a:rPr lang="en-US" altLang="zh-TW" sz="1400" dirty="0" smtClean="0">
                <a:solidFill>
                  <a:prstClr val="black"/>
                </a:solidFill>
                <a:latin typeface="jf open 粉圓 1.0" panose="020F0500000000000000" pitchFamily="34" charset="-120"/>
                <a:ea typeface="jf open 粉圓 1.0" panose="020F0500000000000000" pitchFamily="34" charset="-120"/>
              </a:rPr>
              <a:t>)</a:t>
            </a:r>
            <a:endParaRPr lang="en-US" altLang="zh-TW" sz="1400" dirty="0">
              <a:solidFill>
                <a:prstClr val="black"/>
              </a:solidFill>
              <a:latin typeface="jf open 粉圓 1.0" panose="020F0500000000000000" pitchFamily="34" charset="-120"/>
              <a:ea typeface="jf open 粉圓 1.0" panose="020F0500000000000000" pitchFamily="34" charset="-120"/>
            </a:endParaRPr>
          </a:p>
        </p:txBody>
      </p:sp>
    </p:spTree>
    <p:extLst>
      <p:ext uri="{BB962C8B-B14F-4D97-AF65-F5344CB8AC3E}">
        <p14:creationId xmlns:p14="http://schemas.microsoft.com/office/powerpoint/2010/main" val="1026676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750"/>
                                        <p:tgtEl>
                                          <p:spTgt spid="58"/>
                                        </p:tgtEl>
                                      </p:cBhvr>
                                    </p:animEffect>
                                    <p:anim calcmode="lin" valueType="num">
                                      <p:cBhvr>
                                        <p:cTn id="8" dur="750" fill="hold"/>
                                        <p:tgtEl>
                                          <p:spTgt spid="58"/>
                                        </p:tgtEl>
                                        <p:attrNameLst>
                                          <p:attrName>ppt_x</p:attrName>
                                        </p:attrNameLst>
                                      </p:cBhvr>
                                      <p:tavLst>
                                        <p:tav tm="0">
                                          <p:val>
                                            <p:strVal val="#ppt_x"/>
                                          </p:val>
                                        </p:tav>
                                        <p:tav tm="100000">
                                          <p:val>
                                            <p:strVal val="#ppt_x"/>
                                          </p:val>
                                        </p:tav>
                                      </p:tavLst>
                                    </p:anim>
                                    <p:anim calcmode="lin" valueType="num">
                                      <p:cBhvr>
                                        <p:cTn id="9" dur="75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9555"/>
            <a:ext cx="6885384" cy="9945555"/>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val="2651245810"/>
              </p:ext>
            </p:extLst>
          </p:nvPr>
        </p:nvGraphicFramePr>
        <p:xfrm>
          <a:off x="454667" y="3584848"/>
          <a:ext cx="5929485" cy="5753640"/>
        </p:xfrm>
        <a:graphic>
          <a:graphicData uri="http://schemas.openxmlformats.org/drawingml/2006/table">
            <a:tbl>
              <a:tblPr/>
              <a:tblGrid>
                <a:gridCol w="878780">
                  <a:extLst>
                    <a:ext uri="{9D8B030D-6E8A-4147-A177-3AD203B41FA5}">
                      <a16:colId xmlns:a16="http://schemas.microsoft.com/office/drawing/2014/main" val="20000"/>
                    </a:ext>
                  </a:extLst>
                </a:gridCol>
                <a:gridCol w="1375473">
                  <a:extLst>
                    <a:ext uri="{9D8B030D-6E8A-4147-A177-3AD203B41FA5}">
                      <a16:colId xmlns:a16="http://schemas.microsoft.com/office/drawing/2014/main" val="20001"/>
                    </a:ext>
                  </a:extLst>
                </a:gridCol>
                <a:gridCol w="1125672">
                  <a:extLst>
                    <a:ext uri="{9D8B030D-6E8A-4147-A177-3AD203B41FA5}">
                      <a16:colId xmlns:a16="http://schemas.microsoft.com/office/drawing/2014/main" val="20002"/>
                    </a:ext>
                  </a:extLst>
                </a:gridCol>
                <a:gridCol w="890552">
                  <a:extLst>
                    <a:ext uri="{9D8B030D-6E8A-4147-A177-3AD203B41FA5}">
                      <a16:colId xmlns:a16="http://schemas.microsoft.com/office/drawing/2014/main" val="20003"/>
                    </a:ext>
                  </a:extLst>
                </a:gridCol>
                <a:gridCol w="171842">
                  <a:extLst>
                    <a:ext uri="{9D8B030D-6E8A-4147-A177-3AD203B41FA5}">
                      <a16:colId xmlns:a16="http://schemas.microsoft.com/office/drawing/2014/main" val="20004"/>
                    </a:ext>
                  </a:extLst>
                </a:gridCol>
                <a:gridCol w="1487166">
                  <a:extLst>
                    <a:ext uri="{9D8B030D-6E8A-4147-A177-3AD203B41FA5}">
                      <a16:colId xmlns:a16="http://schemas.microsoft.com/office/drawing/2014/main" val="20005"/>
                    </a:ext>
                  </a:extLst>
                </a:gridCol>
              </a:tblGrid>
              <a:tr h="360000">
                <a:tc>
                  <a:txBody>
                    <a:bodyPr/>
                    <a:lstStyle/>
                    <a:p>
                      <a:pPr algn="ctr">
                        <a:spcAft>
                          <a:spcPts val="0"/>
                        </a:spcAft>
                      </a:pPr>
                      <a:r>
                        <a:rPr lang="zh-TW" altLang="en-US" sz="11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病友</a:t>
                      </a:r>
                      <a:r>
                        <a:rPr lang="zh-TW" sz="11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姓</a:t>
                      </a:r>
                      <a:r>
                        <a:rPr lang="en-US" sz="11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1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名</a:t>
                      </a:r>
                      <a:endParaRPr lang="zh-TW" sz="11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2">
                  <a:txBody>
                    <a:bodyPr/>
                    <a:lstStyle/>
                    <a:p>
                      <a:pPr algn="ctr">
                        <a:spcAft>
                          <a:spcPts val="0"/>
                        </a:spcAft>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性</a:t>
                      </a: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別</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ctr">
                        <a:spcAft>
                          <a:spcPts val="0"/>
                        </a:spcAft>
                      </a:pPr>
                      <a:r>
                        <a:rPr lang="zh-TW" sz="1100" kern="100">
                          <a:solidFill>
                            <a:schemeClr val="tx1">
                              <a:lumMod val="95000"/>
                              <a:lumOff val="5000"/>
                            </a:schemeClr>
                          </a:solidFill>
                          <a:effectLst/>
                          <a:latin typeface="微軟正黑體" panose="020B0604030504040204" pitchFamily="34" charset="-120"/>
                          <a:ea typeface="微軟正黑體" panose="020B0604030504040204" pitchFamily="34" charset="-120"/>
                          <a:cs typeface="MS Mincho"/>
                        </a:rPr>
                        <a:t>☐</a:t>
                      </a:r>
                      <a:r>
                        <a:rPr lang="zh-TW" sz="1100" kern="100">
                          <a:solidFill>
                            <a:schemeClr val="tx1">
                              <a:lumMod val="95000"/>
                              <a:lumOff val="5000"/>
                            </a:schemeClr>
                          </a:solidFill>
                          <a:effectLst/>
                          <a:latin typeface="微軟正黑體" panose="020B0604030504040204" pitchFamily="34" charset="-120"/>
                          <a:ea typeface="微軟正黑體" panose="020B0604030504040204" pitchFamily="34" charset="-120"/>
                        </a:rPr>
                        <a:t>男生</a:t>
                      </a:r>
                      <a:r>
                        <a:rPr lang="en-US" sz="1100" kern="10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100" kern="100">
                          <a:solidFill>
                            <a:schemeClr val="tx1">
                              <a:lumMod val="95000"/>
                              <a:lumOff val="5000"/>
                            </a:schemeClr>
                          </a:solidFill>
                          <a:effectLst/>
                          <a:latin typeface="微軟正黑體" panose="020B0604030504040204" pitchFamily="34" charset="-120"/>
                          <a:ea typeface="微軟正黑體" panose="020B0604030504040204" pitchFamily="34" charset="-120"/>
                          <a:cs typeface="MS Mincho"/>
                        </a:rPr>
                        <a:t>☐</a:t>
                      </a:r>
                      <a:r>
                        <a:rPr lang="zh-TW" sz="1100" kern="100">
                          <a:solidFill>
                            <a:schemeClr val="tx1">
                              <a:lumMod val="95000"/>
                              <a:lumOff val="5000"/>
                            </a:schemeClr>
                          </a:solidFill>
                          <a:effectLst/>
                          <a:latin typeface="微軟正黑體" panose="020B0604030504040204" pitchFamily="34" charset="-120"/>
                          <a:ea typeface="微軟正黑體" panose="020B0604030504040204" pitchFamily="34" charset="-120"/>
                        </a:rPr>
                        <a:t>女生</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0000">
                <a:tc>
                  <a:txBody>
                    <a:bodyPr/>
                    <a:lstStyle/>
                    <a:p>
                      <a:pPr algn="ctr">
                        <a:spcAft>
                          <a:spcPts val="0"/>
                        </a:spcAft>
                      </a:pPr>
                      <a:r>
                        <a:rPr lang="zh-TW" sz="11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疾病名稱</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2">
                  <a:txBody>
                    <a:bodyPr/>
                    <a:lstStyle/>
                    <a:p>
                      <a:pPr algn="ctr">
                        <a:spcAft>
                          <a:spcPts val="0"/>
                        </a:spcAft>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生日</a:t>
                      </a: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民國</a:t>
                      </a: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ctr">
                        <a:spcAft>
                          <a:spcPts val="0"/>
                        </a:spcAft>
                      </a:pPr>
                      <a:r>
                        <a:rPr lang="zh-TW" alt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年</a:t>
                      </a:r>
                      <a:r>
                        <a:rPr 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alt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月</a:t>
                      </a: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alt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日</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0000">
                <a:tc>
                  <a:txBody>
                    <a:bodyPr/>
                    <a:lstStyle/>
                    <a:p>
                      <a:pPr algn="ctr">
                        <a:spcAft>
                          <a:spcPts val="0"/>
                        </a:spcAft>
                      </a:pPr>
                      <a:r>
                        <a:rPr lang="zh-TW" sz="11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身份證字號</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2">
                  <a:txBody>
                    <a:bodyPr/>
                    <a:lstStyle/>
                    <a:p>
                      <a:pPr algn="ctr">
                        <a:spcAft>
                          <a:spcPts val="0"/>
                        </a:spcAft>
                      </a:pPr>
                      <a:r>
                        <a:rPr lang="zh-TW" alt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身心障礙證明</a:t>
                      </a:r>
                      <a:endParaRPr lang="zh-TW" alt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ctr">
                        <a:spcAft>
                          <a:spcPts val="0"/>
                        </a:spcAft>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cs typeface="MS Mincho"/>
                        </a:rPr>
                        <a:t>☐</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有</a:t>
                      </a: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cs typeface="MS Gothic"/>
                        </a:rPr>
                        <a:t>☐</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無</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60000">
                <a:tc>
                  <a:txBody>
                    <a:bodyPr/>
                    <a:lstStyle/>
                    <a:p>
                      <a:pPr algn="ctr">
                        <a:spcAft>
                          <a:spcPts val="0"/>
                        </a:spcAft>
                      </a:pPr>
                      <a:r>
                        <a:rPr lang="zh-TW" sz="11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輔具使用</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spcAft>
                          <a:spcPts val="0"/>
                        </a:spcAft>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cs typeface="MS Gothic"/>
                        </a:rPr>
                        <a:t>☐</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無</a:t>
                      </a: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cs typeface="MS Gothic"/>
                        </a:rPr>
                        <a:t>☐</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輪椅</a:t>
                      </a: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cs typeface="MS Gothic"/>
                        </a:rPr>
                        <a:t>☐</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電動輪椅  </a:t>
                      </a: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cs typeface="MS Gothic"/>
                        </a:rPr>
                        <a:t>☐</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其他：</a:t>
                      </a:r>
                      <a:r>
                        <a:rPr lang="en-US" sz="1100" u="sng"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3"/>
                  </a:ext>
                </a:extLst>
              </a:tr>
              <a:tr h="360000">
                <a:tc>
                  <a:txBody>
                    <a:bodyPr/>
                    <a:lstStyle/>
                    <a:p>
                      <a:pPr algn="ctr">
                        <a:spcAft>
                          <a:spcPts val="0"/>
                        </a:spcAft>
                      </a:pPr>
                      <a:r>
                        <a:rPr lang="zh-TW" sz="11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聯絡電話</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2">
                  <a:txBody>
                    <a:bodyPr/>
                    <a:lstStyle/>
                    <a:p>
                      <a:pPr algn="ctr">
                        <a:spcAft>
                          <a:spcPts val="0"/>
                        </a:spcAft>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行動電話</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ctr">
                        <a:spcAft>
                          <a:spcPts val="0"/>
                        </a:spcAft>
                      </a:pP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32000">
                <a:tc>
                  <a:txBody>
                    <a:bodyPr/>
                    <a:lstStyle/>
                    <a:p>
                      <a:pPr algn="ctr">
                        <a:spcAft>
                          <a:spcPts val="0"/>
                        </a:spcAft>
                      </a:pPr>
                      <a:r>
                        <a:rPr lang="zh-TW" sz="11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通訊地址</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spcAft>
                          <a:spcPts val="0"/>
                        </a:spcAft>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cs typeface="MS Gothic"/>
                        </a:rPr>
                        <a:t>☐☐☐</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5"/>
                  </a:ext>
                </a:extLst>
              </a:tr>
              <a:tr h="360000">
                <a:tc>
                  <a:txBody>
                    <a:bodyPr/>
                    <a:lstStyle/>
                    <a:p>
                      <a:pPr algn="ctr">
                        <a:spcAft>
                          <a:spcPts val="0"/>
                        </a:spcAft>
                      </a:pPr>
                      <a:r>
                        <a:rPr lang="en-US" altLang="zh-TW" sz="11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Gmail</a:t>
                      </a:r>
                      <a:r>
                        <a:rPr lang="zh-TW" altLang="en-US" sz="11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帳戶</a:t>
                      </a:r>
                      <a:r>
                        <a:rPr lang="en-US" altLang="zh-TW" sz="11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r>
                      <a:br>
                        <a:rPr lang="en-US" altLang="zh-TW" sz="11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br>
                      <a:r>
                        <a:rPr lang="zh-TW" altLang="en-US" sz="11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顯示名稱</a:t>
                      </a:r>
                      <a:endParaRPr lang="zh-TW" sz="11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spcAft>
                          <a:spcPts val="0"/>
                        </a:spcAft>
                      </a:pP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6"/>
                  </a:ext>
                </a:extLst>
              </a:tr>
              <a:tr h="360000">
                <a:tc rowSpan="2">
                  <a:txBody>
                    <a:bodyPr/>
                    <a:lstStyle/>
                    <a:p>
                      <a:pPr algn="ctr">
                        <a:spcAft>
                          <a:spcPts val="0"/>
                        </a:spcAft>
                      </a:pPr>
                      <a:r>
                        <a:rPr lang="en-US" altLang="zh-TW" sz="11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Gmail</a:t>
                      </a:r>
                      <a:r>
                        <a:rPr lang="zh-TW" altLang="en-US" sz="11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帳號</a:t>
                      </a:r>
                      <a:endParaRPr lang="zh-TW" sz="11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spcAft>
                          <a:spcPts val="0"/>
                        </a:spcAft>
                      </a:pP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p>
                      <a:pPr algn="ctr">
                        <a:spcAft>
                          <a:spcPts val="0"/>
                        </a:spcAft>
                      </a:pP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pPr algn="ctr">
                        <a:spcAft>
                          <a:spcPts val="0"/>
                        </a:spcAft>
                      </a:pP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zh-TW" sz="1200" kern="100" dirty="0">
                        <a:solidFill>
                          <a:srgbClr val="505050"/>
                        </a:solidFill>
                        <a:effectLst/>
                        <a:latin typeface="Times New Roman"/>
                        <a:ea typeface="新細明體"/>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16000">
                <a:tc vMerge="1">
                  <a:txBody>
                    <a:bodyPr/>
                    <a:lstStyle/>
                    <a:p>
                      <a:pPr algn="ctr">
                        <a:spcAft>
                          <a:spcPts val="0"/>
                        </a:spcAft>
                      </a:pP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05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上課不一定採取</a:t>
                      </a:r>
                      <a:r>
                        <a:rPr lang="en-US" altLang="zh-TW" sz="105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class</a:t>
                      </a:r>
                      <a:r>
                        <a:rPr lang="zh-TW" altLang="en-US" sz="105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en-US" altLang="zh-TW" sz="105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room</a:t>
                      </a:r>
                      <a:r>
                        <a:rPr lang="zh-TW" altLang="en-US" sz="105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a:t>
                      </a:r>
                      <a:r>
                        <a:rPr lang="en-US" altLang="zh-TW" sz="105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google meet</a:t>
                      </a:r>
                      <a:r>
                        <a:rPr lang="zh-TW" altLang="en-US" sz="105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，需要提供您的</a:t>
                      </a:r>
                      <a:r>
                        <a:rPr lang="en-US" altLang="zh-TW" sz="105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Gmail</a:t>
                      </a:r>
                      <a:r>
                        <a:rPr lang="zh-TW" altLang="en-US" sz="105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帳號才能加入課程。</a:t>
                      </a:r>
                      <a:endParaRPr lang="zh-TW" sz="1050" b="1"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8"/>
                  </a:ext>
                </a:extLst>
              </a:tr>
              <a:tr h="252000">
                <a:tc rowSpan="4">
                  <a:txBody>
                    <a:bodyPr/>
                    <a:lstStyle/>
                    <a:p>
                      <a:pPr algn="ctr">
                        <a:spcAft>
                          <a:spcPts val="0"/>
                        </a:spcAft>
                      </a:pPr>
                      <a:r>
                        <a:rPr lang="zh-TW" sz="11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陪同參與家屬</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姓名</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關係</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alt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年齡</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gridSpan="2">
                  <a:txBody>
                    <a:bodyPr/>
                    <a:lstStyle/>
                    <a:p>
                      <a:pPr algn="ctr">
                        <a:spcAft>
                          <a:spcPts val="0"/>
                        </a:spcAft>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電話</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zh-TW" sz="1200" kern="100">
                        <a:solidFill>
                          <a:srgbClr val="505050"/>
                        </a:solidFill>
                        <a:effectLst/>
                        <a:latin typeface="Times New Roman"/>
                        <a:ea typeface="新細明體"/>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60000">
                <a:tc vMerge="1">
                  <a:txBody>
                    <a:bodyPr/>
                    <a:lstStyle/>
                    <a:p>
                      <a:endParaRPr lang="zh-TW" altLang="en-US"/>
                    </a:p>
                  </a:txBody>
                  <a:tcPr/>
                </a:tc>
                <a:tc>
                  <a:txBody>
                    <a:bodyPr/>
                    <a:lstStyle/>
                    <a:p>
                      <a:pPr algn="ctr">
                        <a:spcAft>
                          <a:spcPts val="0"/>
                        </a:spcAft>
                      </a:pP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TW" altLang="en-US" dirty="0"/>
                    </a:p>
                  </a:txBody>
                  <a:tcPr marL="0" marR="0" marT="0" marB="0" anchor="ctr">
                    <a:lnL w="12700" cap="flat" cmpd="sng" algn="ctr">
                      <a:solidFill>
                        <a:srgbClr val="000000"/>
                      </a:solidFill>
                      <a:prstDash val="solid"/>
                      <a:round/>
                      <a:headEnd type="none" w="med" len="med"/>
                      <a:tailEnd type="none" w="med" len="med"/>
                    </a:lnL>
                  </a:tcPr>
                </a:tc>
                <a:tc gridSpan="2">
                  <a:txBody>
                    <a:bodyPr/>
                    <a:lstStyle/>
                    <a:p>
                      <a:pPr algn="ctr">
                        <a:spcAft>
                          <a:spcPts val="0"/>
                        </a:spcAft>
                      </a:pP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zh-TW" sz="1200" kern="100">
                        <a:solidFill>
                          <a:srgbClr val="505050"/>
                        </a:solidFill>
                        <a:effectLst/>
                        <a:latin typeface="Times New Roman"/>
                        <a:ea typeface="新細明體"/>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60000">
                <a:tc vMerge="1">
                  <a:txBody>
                    <a:bodyPr/>
                    <a:lstStyle/>
                    <a:p>
                      <a:endParaRPr lang="zh-TW" altLang="en-US"/>
                    </a:p>
                  </a:txBody>
                  <a:tcPr/>
                </a:tc>
                <a:tc>
                  <a:txBody>
                    <a:bodyPr/>
                    <a:lstStyle/>
                    <a:p>
                      <a:pPr algn="ctr">
                        <a:spcAft>
                          <a:spcPts val="0"/>
                        </a:spcAft>
                      </a:pP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TW" altLang="en-US" dirty="0"/>
                    </a:p>
                  </a:txBody>
                  <a:tcPr marL="0" marR="0" marT="0" marB="0" anchor="ctr">
                    <a:lnL w="12700" cap="flat" cmpd="sng" algn="ctr">
                      <a:solidFill>
                        <a:srgbClr val="000000"/>
                      </a:solidFill>
                      <a:prstDash val="solid"/>
                      <a:round/>
                      <a:headEnd type="none" w="med" len="med"/>
                      <a:tailEnd type="none" w="med" len="med"/>
                    </a:lnL>
                  </a:tcPr>
                </a:tc>
                <a:tc gridSpan="2">
                  <a:txBody>
                    <a:bodyPr/>
                    <a:lstStyle/>
                    <a:p>
                      <a:pPr algn="ctr">
                        <a:spcAft>
                          <a:spcPts val="0"/>
                        </a:spcAft>
                      </a:pP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zh-TW" sz="1200" kern="100">
                        <a:solidFill>
                          <a:srgbClr val="505050"/>
                        </a:solidFill>
                        <a:effectLst/>
                        <a:latin typeface="Times New Roman"/>
                        <a:ea typeface="新細明體"/>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60000">
                <a:tc vMerge="1">
                  <a:txBody>
                    <a:bodyPr/>
                    <a:lstStyle/>
                    <a:p>
                      <a:endParaRPr lang="zh-TW" altLang="en-US"/>
                    </a:p>
                  </a:txBody>
                  <a:tcPr/>
                </a:tc>
                <a:tc>
                  <a:txBody>
                    <a:bodyPr/>
                    <a:lstStyle/>
                    <a:p>
                      <a:pPr algn="ctr">
                        <a:spcAft>
                          <a:spcPts val="0"/>
                        </a:spcAft>
                      </a:pP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TW" altLang="en-US"/>
                    </a:p>
                  </a:txBody>
                  <a:tcPr marL="0" marR="0" marT="0" marB="0" anchor="ctr">
                    <a:lnL w="12700" cap="flat" cmpd="sng" algn="ctr">
                      <a:solidFill>
                        <a:srgbClr val="000000"/>
                      </a:solidFill>
                      <a:prstDash val="solid"/>
                      <a:round/>
                      <a:headEnd type="none" w="med" len="med"/>
                      <a:tailEnd type="none" w="med" len="med"/>
                    </a:lnL>
                  </a:tcPr>
                </a:tc>
                <a:tc gridSpan="2">
                  <a:txBody>
                    <a:bodyPr/>
                    <a:lstStyle/>
                    <a:p>
                      <a:pPr algn="ctr">
                        <a:spcAft>
                          <a:spcPts val="0"/>
                        </a:spcAft>
                      </a:pP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zh-TW" sz="1200" kern="100">
                        <a:solidFill>
                          <a:srgbClr val="505050"/>
                        </a:solidFill>
                        <a:effectLst/>
                        <a:latin typeface="Times New Roman"/>
                        <a:ea typeface="新細明體"/>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24000">
                <a:tc gridSpan="6">
                  <a:txBody>
                    <a:bodyPr/>
                    <a:lstStyle/>
                    <a:p>
                      <a:pPr algn="ctr">
                        <a:spcAft>
                          <a:spcPts val="0"/>
                        </a:spcAft>
                      </a:pPr>
                      <a:r>
                        <a:rPr lang="zh-TW" sz="1100" b="1" u="sng"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資料運用聲明暨同意書</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13"/>
                  </a:ext>
                </a:extLst>
              </a:tr>
              <a:tr h="900000">
                <a:tc gridSpan="6">
                  <a:txBody>
                    <a:bodyPr/>
                    <a:lstStyle/>
                    <a:p>
                      <a:pPr algn="just">
                        <a:spcAft>
                          <a:spcPts val="0"/>
                        </a:spcAft>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本會指派之攝影志工在課程期間會不定時於課堂中有拍照或攝影之行為，主要是為了收集成果展等相關活動之影像製作，並作為本會相關宣導資料之運用。如果收集影像之行為使您不舒服，課程期間您有權要求本會停止拍攝或將相關影像做為其他用途</a:t>
                      </a:r>
                      <a:r>
                        <a:rPr lang="zh-TW"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a:t>
                      </a:r>
                      <a:endParaRPr lang="en-US" altLang="zh-TW"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endParaRPr>
                    </a:p>
                    <a:p>
                      <a:pPr algn="just">
                        <a:spcAft>
                          <a:spcPts val="0"/>
                        </a:spcAft>
                      </a:pP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立同意書人簽章</a:t>
                      </a:r>
                      <a:r>
                        <a:rPr lang="zh-TW"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a:t>
                      </a:r>
                      <a:r>
                        <a:rPr lang="en-US" altLang="zh-TW" sz="1100"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_</a:t>
                      </a:r>
                      <a:r>
                        <a:rPr lang="en-US" altLang="zh-TW" sz="1100" b="0"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____________________</a:t>
                      </a:r>
                      <a:r>
                        <a:rPr lang="en-US" altLang="zh-TW" sz="1100"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_</a:t>
                      </a:r>
                      <a:endParaRPr lang="zh-TW" altLang="zh-TW" sz="1100" u="sng" kern="100" dirty="0" smtClean="0">
                        <a:solidFill>
                          <a:schemeClr val="tx1">
                            <a:lumMod val="95000"/>
                            <a:lumOff val="5000"/>
                          </a:schemeClr>
                        </a:solidFill>
                        <a:effectLst/>
                        <a:latin typeface="Times New Roman"/>
                        <a:ea typeface="+mn-ea"/>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14"/>
                  </a:ext>
                </a:extLst>
              </a:tr>
            </a:tbl>
          </a:graphicData>
        </a:graphic>
      </p:graphicFrame>
      <p:graphicFrame>
        <p:nvGraphicFramePr>
          <p:cNvPr id="7" name="表格 6"/>
          <p:cNvGraphicFramePr>
            <a:graphicFrameLocks noGrp="1"/>
          </p:cNvGraphicFramePr>
          <p:nvPr>
            <p:extLst>
              <p:ext uri="{D42A27DB-BD31-4B8C-83A1-F6EECF244321}">
                <p14:modId xmlns:p14="http://schemas.microsoft.com/office/powerpoint/2010/main" val="1801423775"/>
              </p:ext>
            </p:extLst>
          </p:nvPr>
        </p:nvGraphicFramePr>
        <p:xfrm>
          <a:off x="504670" y="826292"/>
          <a:ext cx="5948665" cy="2590629"/>
        </p:xfrm>
        <a:graphic>
          <a:graphicData uri="http://schemas.openxmlformats.org/drawingml/2006/table">
            <a:tbl>
              <a:tblPr firstRow="1" firstCol="1" bandRow="1"/>
              <a:tblGrid>
                <a:gridCol w="858570">
                  <a:extLst>
                    <a:ext uri="{9D8B030D-6E8A-4147-A177-3AD203B41FA5}">
                      <a16:colId xmlns:a16="http://schemas.microsoft.com/office/drawing/2014/main" val="20000"/>
                    </a:ext>
                  </a:extLst>
                </a:gridCol>
                <a:gridCol w="5090095">
                  <a:extLst>
                    <a:ext uri="{9D8B030D-6E8A-4147-A177-3AD203B41FA5}">
                      <a16:colId xmlns:a16="http://schemas.microsoft.com/office/drawing/2014/main" val="20001"/>
                    </a:ext>
                  </a:extLst>
                </a:gridCol>
              </a:tblGrid>
              <a:tr h="257522">
                <a:tc gridSpan="2">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zh-TW" altLang="zh-TW" sz="2400" b="0" i="0" u="none" strike="noStrike" cap="none" normalizeH="0" baseline="0" dirty="0" smtClean="0">
                          <a:ln>
                            <a:noFill/>
                          </a:ln>
                          <a:solidFill>
                            <a:srgbClr val="000000"/>
                          </a:solidFill>
                          <a:effectLst/>
                          <a:latin typeface="SetoFont-SP" panose="02000600000000000000" pitchFamily="2" charset="-120"/>
                          <a:ea typeface="SetoFont-SP" panose="02000600000000000000" pitchFamily="2" charset="-120"/>
                          <a:cs typeface="SetoFont-SP" panose="02000600000000000000" pitchFamily="2" charset="-120"/>
                        </a:rPr>
                        <a:t>【</a:t>
                      </a:r>
                      <a:r>
                        <a:rPr kumimoji="1" lang="zh-TW" altLang="en-US" sz="2400" b="0" i="0" u="none" strike="noStrike" cap="none" normalizeH="0" baseline="0" dirty="0" smtClean="0">
                          <a:ln>
                            <a:noFill/>
                          </a:ln>
                          <a:solidFill>
                            <a:srgbClr val="000000"/>
                          </a:solidFill>
                          <a:effectLst/>
                          <a:latin typeface="SetoFont-SP" panose="02000600000000000000" pitchFamily="2" charset="-120"/>
                          <a:ea typeface="SetoFont-SP" panose="02000600000000000000" pitchFamily="2" charset="-120"/>
                          <a:cs typeface="SetoFont-SP" panose="02000600000000000000" pitchFamily="2" charset="-120"/>
                        </a:rPr>
                        <a:t>罕見音樂才藝班</a:t>
                      </a:r>
                      <a:r>
                        <a:rPr kumimoji="1" lang="zh-TW" altLang="zh-TW" sz="2400" b="0" i="0" u="none" strike="noStrike" cap="none" normalizeH="0" baseline="0" dirty="0" smtClean="0">
                          <a:ln>
                            <a:noFill/>
                          </a:ln>
                          <a:solidFill>
                            <a:srgbClr val="000000"/>
                          </a:solidFill>
                          <a:effectLst/>
                          <a:latin typeface="SetoFont-SP" panose="02000600000000000000" pitchFamily="2" charset="-120"/>
                          <a:ea typeface="SetoFont-SP" panose="02000600000000000000" pitchFamily="2" charset="-120"/>
                          <a:cs typeface="SetoFont-SP" panose="02000600000000000000" pitchFamily="2" charset="-120"/>
                        </a:rPr>
                        <a:t>】報名表</a:t>
                      </a:r>
                      <a:endParaRPr kumimoji="1" lang="zh-TW" altLang="zh-TW" sz="700" b="0" i="0" u="none" strike="noStrike" cap="none" normalizeH="0" baseline="0" dirty="0" smtClean="0">
                        <a:ln>
                          <a:noFill/>
                        </a:ln>
                        <a:solidFill>
                          <a:schemeClr val="tx1"/>
                        </a:solidFill>
                        <a:effectLst/>
                        <a:latin typeface="SetoFont-SP" panose="02000600000000000000" pitchFamily="2" charset="-120"/>
                        <a:ea typeface="SetoFont-SP" panose="02000600000000000000" pitchFamily="2" charset="-120"/>
                        <a:cs typeface="SetoFont-SP" panose="02000600000000000000" pitchFamily="2" charset="-120"/>
                      </a:endParaRPr>
                    </a:p>
                  </a:txBody>
                  <a:tcPr marL="60625" marR="60625" marT="0" marB="0" anchor="ctr">
                    <a:lnL>
                      <a:noFill/>
                    </a:lnL>
                    <a:lnR>
                      <a:noFill/>
                    </a:lnR>
                    <a:lnT>
                      <a:noFill/>
                    </a:lnT>
                    <a:lnB>
                      <a:noFill/>
                    </a:lnB>
                  </a:tcPr>
                </a:tc>
                <a:tc hMerge="1">
                  <a:txBody>
                    <a:bodyPr/>
                    <a:lstStyle/>
                    <a:p>
                      <a:pPr>
                        <a:lnSpc>
                          <a:spcPct val="150000"/>
                        </a:lnSpc>
                        <a:spcAft>
                          <a:spcPts val="0"/>
                        </a:spcAft>
                      </a:pP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60625" marR="60625" marT="0" marB="0">
                    <a:lnL>
                      <a:noFill/>
                    </a:lnL>
                    <a:lnR>
                      <a:noFill/>
                    </a:lnR>
                    <a:lnT>
                      <a:noFill/>
                    </a:lnT>
                    <a:lnB>
                      <a:noFill/>
                    </a:lnB>
                  </a:tcPr>
                </a:tc>
                <a:extLst>
                  <a:ext uri="{0D108BD9-81ED-4DB2-BD59-A6C34878D82A}">
                    <a16:rowId xmlns:a16="http://schemas.microsoft.com/office/drawing/2014/main" val="10000"/>
                  </a:ext>
                </a:extLst>
              </a:tr>
              <a:tr h="257522">
                <a:tc>
                  <a:txBody>
                    <a:bodyPr/>
                    <a:lstStyle/>
                    <a:p>
                      <a:pPr algn="l">
                        <a:lnSpc>
                          <a:spcPct val="150000"/>
                        </a:lnSpc>
                        <a:spcAft>
                          <a:spcPts val="0"/>
                        </a:spcAft>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課程通知： </a:t>
                      </a:r>
                    </a:p>
                  </a:txBody>
                  <a:tcPr marL="60625" marR="60625" marT="0" marB="0">
                    <a:lnL>
                      <a:noFill/>
                    </a:lnL>
                    <a:lnR>
                      <a:noFill/>
                    </a:lnR>
                    <a:lnT>
                      <a:noFill/>
                    </a:lnT>
                    <a:lnB>
                      <a:noFill/>
                    </a:lnB>
                  </a:tcPr>
                </a:tc>
                <a:tc>
                  <a:txBody>
                    <a:bodyPr/>
                    <a:lstStyle/>
                    <a:p>
                      <a:pPr algn="l">
                        <a:lnSpc>
                          <a:spcPct val="150000"/>
                        </a:lnSpc>
                        <a:spcAft>
                          <a:spcPts val="0"/>
                        </a:spcAft>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將於開課</a:t>
                      </a:r>
                      <a:r>
                        <a:rPr lang="zh-TW"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前</a:t>
                      </a:r>
                      <a:r>
                        <a:rPr lang="zh-TW" alt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以</a:t>
                      </a:r>
                      <a:r>
                        <a:rPr lang="zh-TW" altLang="en-US" sz="1100" b="1" kern="100" dirty="0" smtClean="0">
                          <a:solidFill>
                            <a:schemeClr val="tx1"/>
                          </a:solidFill>
                          <a:effectLst/>
                          <a:latin typeface="微軟正黑體" panose="020B0604030504040204" pitchFamily="34" charset="-120"/>
                          <a:ea typeface="微軟正黑體" panose="020B0604030504040204" pitchFamily="34" charset="-120"/>
                        </a:rPr>
                        <a:t>簡訊</a:t>
                      </a:r>
                      <a:r>
                        <a:rPr lang="zh-TW"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通知</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，請務必填寫</a:t>
                      </a:r>
                      <a:r>
                        <a:rPr lang="zh-TW"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正確</a:t>
                      </a:r>
                      <a:r>
                        <a:rPr lang="zh-TW" alt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資訊</a:t>
                      </a:r>
                      <a:r>
                        <a:rPr lang="zh-TW"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並</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留意是否有收到。</a:t>
                      </a:r>
                    </a:p>
                  </a:txBody>
                  <a:tcPr marL="60625" marR="60625" marT="0" marB="0">
                    <a:lnL>
                      <a:noFill/>
                    </a:lnL>
                    <a:lnR>
                      <a:noFill/>
                    </a:lnR>
                    <a:lnT>
                      <a:noFill/>
                    </a:lnT>
                    <a:lnB>
                      <a:noFill/>
                    </a:lnB>
                  </a:tcPr>
                </a:tc>
                <a:extLst>
                  <a:ext uri="{0D108BD9-81ED-4DB2-BD59-A6C34878D82A}">
                    <a16:rowId xmlns:a16="http://schemas.microsoft.com/office/drawing/2014/main" val="10001"/>
                  </a:ext>
                </a:extLst>
              </a:tr>
              <a:tr h="257522">
                <a:tc>
                  <a:txBody>
                    <a:bodyPr/>
                    <a:lstStyle/>
                    <a:p>
                      <a:pPr algn="l">
                        <a:lnSpc>
                          <a:spcPct val="150000"/>
                        </a:lnSpc>
                        <a:spcAft>
                          <a:spcPts val="0"/>
                        </a:spcAft>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聯絡窗口：</a:t>
                      </a:r>
                    </a:p>
                  </a:txBody>
                  <a:tcPr marL="60625" marR="60625" marT="0" marB="0">
                    <a:lnL>
                      <a:noFill/>
                    </a:lnL>
                    <a:lnR>
                      <a:noFill/>
                    </a:lnR>
                    <a:lnT>
                      <a:noFill/>
                    </a:lnT>
                    <a:lnB>
                      <a:noFill/>
                    </a:lnB>
                  </a:tcPr>
                </a:tc>
                <a:tc>
                  <a:txBody>
                    <a:bodyPr/>
                    <a:lstStyle/>
                    <a:p>
                      <a:pPr algn="l">
                        <a:lnSpc>
                          <a:spcPct val="150000"/>
                        </a:lnSpc>
                        <a:spcAft>
                          <a:spcPts val="0"/>
                        </a:spcAft>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罕見疾病基金會 </a:t>
                      </a:r>
                      <a:r>
                        <a:rPr lang="zh-TW"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社工 </a:t>
                      </a:r>
                      <a:r>
                        <a:rPr lang="zh-TW" alt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高于雁</a:t>
                      </a:r>
                      <a:r>
                        <a:rPr 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(02)2521-0717</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分機</a:t>
                      </a: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166</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60625" marR="60625" marT="0" marB="0">
                    <a:lnL>
                      <a:noFill/>
                    </a:lnL>
                    <a:lnR>
                      <a:noFill/>
                    </a:lnR>
                    <a:lnT>
                      <a:noFill/>
                    </a:lnT>
                    <a:lnB>
                      <a:noFill/>
                    </a:lnB>
                  </a:tcPr>
                </a:tc>
                <a:extLst>
                  <a:ext uri="{0D108BD9-81ED-4DB2-BD59-A6C34878D82A}">
                    <a16:rowId xmlns:a16="http://schemas.microsoft.com/office/drawing/2014/main" val="10002"/>
                  </a:ext>
                </a:extLst>
              </a:tr>
              <a:tr h="720000">
                <a:tc>
                  <a:txBody>
                    <a:bodyPr/>
                    <a:lstStyle/>
                    <a:p>
                      <a:pPr algn="l">
                        <a:lnSpc>
                          <a:spcPct val="150000"/>
                        </a:lnSpc>
                        <a:spcAft>
                          <a:spcPts val="0"/>
                        </a:spcAft>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報名方式：</a:t>
                      </a:r>
                    </a:p>
                  </a:txBody>
                  <a:tcPr marL="60625" marR="60625" marT="0" marB="0">
                    <a:lnL>
                      <a:noFill/>
                    </a:lnL>
                    <a:lnR>
                      <a:noFill/>
                    </a:lnR>
                    <a:lnT>
                      <a:noFill/>
                    </a:lnT>
                    <a:lnB>
                      <a:noFill/>
                    </a:lnB>
                  </a:tcPr>
                </a:tc>
                <a:tc>
                  <a:txBody>
                    <a:bodyPr/>
                    <a:lstStyle/>
                    <a:p>
                      <a:pPr marL="342900" lvl="0" indent="-342900" algn="l">
                        <a:lnSpc>
                          <a:spcPct val="150000"/>
                        </a:lnSpc>
                        <a:spcAft>
                          <a:spcPts val="0"/>
                        </a:spcAft>
                        <a:buFont typeface="+mj-lt"/>
                        <a:buAutoNum type="arabicPeriod"/>
                      </a:pPr>
                      <a:r>
                        <a:rPr lang="zh-TW"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傳真：</a:t>
                      </a: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a:t>
                      </a:r>
                      <a:r>
                        <a:rPr 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02)2567-3560</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p>
                      <a:pPr marL="342900" lvl="0" indent="-342900" algn="l">
                        <a:lnSpc>
                          <a:spcPct val="150000"/>
                        </a:lnSpc>
                        <a:spcAft>
                          <a:spcPts val="0"/>
                        </a:spcAft>
                        <a:buFont typeface="+mj-lt"/>
                        <a:buAutoNum type="arabicPeriod"/>
                      </a:pPr>
                      <a:r>
                        <a:rPr lang="zh-TW"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線</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上報名</a:t>
                      </a:r>
                      <a:r>
                        <a:rPr lang="zh-TW"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a:t>
                      </a:r>
                      <a:r>
                        <a:rPr lang="zh-TW" alt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掃描右方</a:t>
                      </a:r>
                      <a:r>
                        <a:rPr lang="en-US" altLang="zh-TW" sz="1100" kern="100" dirty="0" err="1" smtClean="0">
                          <a:solidFill>
                            <a:schemeClr val="tx1">
                              <a:lumMod val="95000"/>
                              <a:lumOff val="5000"/>
                            </a:schemeClr>
                          </a:solidFill>
                          <a:effectLst/>
                          <a:latin typeface="微軟正黑體" panose="020B0604030504040204" pitchFamily="34" charset="-120"/>
                          <a:ea typeface="微軟正黑體" panose="020B0604030504040204" pitchFamily="34" charset="-120"/>
                        </a:rPr>
                        <a:t>Qrcode</a:t>
                      </a:r>
                      <a:r>
                        <a:rPr lang="zh-TW" alt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填寫線上表單</a:t>
                      </a:r>
                      <a:endParaRPr lang="en-US" altLang="zh-TW"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endParaRPr>
                    </a:p>
                    <a:p>
                      <a:pPr marL="342900" marR="0" lvl="0" indent="-342900" algn="l" defTabSz="914400" rtl="0" eaLnBrk="1" fontAlgn="auto" latinLnBrk="0" hangingPunct="1">
                        <a:lnSpc>
                          <a:spcPct val="150000"/>
                        </a:lnSpc>
                        <a:spcBef>
                          <a:spcPts val="0"/>
                        </a:spcBef>
                        <a:spcAft>
                          <a:spcPts val="0"/>
                        </a:spcAft>
                        <a:buClrTx/>
                        <a:buSzTx/>
                        <a:buFont typeface="+mj-lt"/>
                        <a:buAutoNum type="arabicPeriod"/>
                        <a:tabLst/>
                        <a:defRPr/>
                      </a:pPr>
                      <a:r>
                        <a:rPr lang="zh-TW" alt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郵寄：</a:t>
                      </a:r>
                      <a:r>
                        <a:rPr lang="en-US" altLang="zh-TW" sz="1100" dirty="0" smtClean="0">
                          <a:latin typeface="jf open 粉圓 1.0" panose="020F0500000000000000" pitchFamily="34" charset="-120"/>
                          <a:ea typeface="jf open 粉圓 1.0" panose="020F0500000000000000" pitchFamily="34" charset="-120"/>
                        </a:rPr>
                        <a:t>104</a:t>
                      </a:r>
                      <a:r>
                        <a:rPr lang="zh-TW" altLang="en-US" sz="1100" dirty="0" smtClean="0">
                          <a:latin typeface="jf open 粉圓 1.0" panose="020F0500000000000000" pitchFamily="34" charset="-120"/>
                          <a:ea typeface="jf open 粉圓 1.0" panose="020F0500000000000000" pitchFamily="34" charset="-120"/>
                        </a:rPr>
                        <a:t>台北市中山區長春路</a:t>
                      </a:r>
                      <a:r>
                        <a:rPr lang="en-US" altLang="zh-TW" sz="1100" dirty="0" smtClean="0">
                          <a:latin typeface="jf open 粉圓 1.0" panose="020F0500000000000000" pitchFamily="34" charset="-120"/>
                          <a:ea typeface="jf open 粉圓 1.0" panose="020F0500000000000000" pitchFamily="34" charset="-120"/>
                        </a:rPr>
                        <a:t>20</a:t>
                      </a:r>
                      <a:r>
                        <a:rPr lang="zh-TW" altLang="en-US" sz="1100" dirty="0" smtClean="0">
                          <a:latin typeface="jf open 粉圓 1.0" panose="020F0500000000000000" pitchFamily="34" charset="-120"/>
                          <a:ea typeface="jf open 粉圓 1.0" panose="020F0500000000000000" pitchFamily="34" charset="-120"/>
                        </a:rPr>
                        <a:t>號</a:t>
                      </a:r>
                      <a:r>
                        <a:rPr lang="en-US" altLang="zh-TW" sz="1100" dirty="0" smtClean="0">
                          <a:latin typeface="jf open 粉圓 1.0" panose="020F0500000000000000" pitchFamily="34" charset="-120"/>
                          <a:ea typeface="jf open 粉圓 1.0" panose="020F0500000000000000" pitchFamily="34" charset="-120"/>
                        </a:rPr>
                        <a:t>6</a:t>
                      </a:r>
                      <a:r>
                        <a:rPr lang="zh-TW" altLang="en-US" sz="1100" dirty="0" smtClean="0">
                          <a:latin typeface="jf open 粉圓 1.0" panose="020F0500000000000000" pitchFamily="34" charset="-120"/>
                          <a:ea typeface="jf open 粉圓 1.0" panose="020F0500000000000000" pitchFamily="34" charset="-120"/>
                        </a:rPr>
                        <a:t>樓 表演工作坊</a:t>
                      </a:r>
                      <a:r>
                        <a:rPr lang="en-US" altLang="zh-TW" sz="1100" dirty="0" smtClean="0">
                          <a:latin typeface="jf open 粉圓 1.0" panose="020F0500000000000000" pitchFamily="34" charset="-120"/>
                          <a:ea typeface="jf open 粉圓 1.0" panose="020F0500000000000000" pitchFamily="34" charset="-120"/>
                        </a:rPr>
                        <a:t>-</a:t>
                      </a:r>
                      <a:r>
                        <a:rPr lang="zh-TW" altLang="en-US" sz="1100" dirty="0" smtClean="0">
                          <a:latin typeface="jf open 粉圓 1.0" panose="020F0500000000000000" pitchFamily="34" charset="-120"/>
                          <a:ea typeface="jf open 粉圓 1.0" panose="020F0500000000000000" pitchFamily="34" charset="-120"/>
                        </a:rPr>
                        <a:t>才藝班收</a:t>
                      </a:r>
                    </a:p>
                  </a:txBody>
                  <a:tcPr marL="60625" marR="60625" marT="0" marB="0">
                    <a:lnL>
                      <a:noFill/>
                    </a:lnL>
                    <a:lnR>
                      <a:noFill/>
                    </a:lnR>
                    <a:lnT>
                      <a:noFill/>
                    </a:lnT>
                    <a:lnB>
                      <a:noFill/>
                    </a:lnB>
                  </a:tcPr>
                </a:tc>
                <a:extLst>
                  <a:ext uri="{0D108BD9-81ED-4DB2-BD59-A6C34878D82A}">
                    <a16:rowId xmlns:a16="http://schemas.microsoft.com/office/drawing/2014/main" val="10003"/>
                  </a:ext>
                </a:extLst>
              </a:tr>
              <a:tr h="772565">
                <a:tc>
                  <a:txBody>
                    <a:bodyPr/>
                    <a:lstStyle/>
                    <a:p>
                      <a:pPr algn="l">
                        <a:lnSpc>
                          <a:spcPct val="150000"/>
                        </a:lnSpc>
                        <a:spcAft>
                          <a:spcPts val="0"/>
                        </a:spcAft>
                      </a:pPr>
                      <a:r>
                        <a:rPr lang="zh-TW" sz="1100" kern="100">
                          <a:solidFill>
                            <a:schemeClr val="tx1">
                              <a:lumMod val="95000"/>
                              <a:lumOff val="5000"/>
                            </a:schemeClr>
                          </a:solidFill>
                          <a:effectLst/>
                          <a:latin typeface="微軟正黑體" panose="020B0604030504040204" pitchFamily="34" charset="-120"/>
                          <a:ea typeface="微軟正黑體" panose="020B0604030504040204" pitchFamily="34" charset="-120"/>
                        </a:rPr>
                        <a:t>注意事項：</a:t>
                      </a:r>
                    </a:p>
                  </a:txBody>
                  <a:tcPr marL="60625" marR="60625" marT="0" marB="0">
                    <a:lnL>
                      <a:noFill/>
                    </a:lnL>
                    <a:lnR>
                      <a:noFill/>
                    </a:lnR>
                    <a:lnT>
                      <a:noFill/>
                    </a:lnT>
                    <a:lnB>
                      <a:noFill/>
                    </a:lnB>
                  </a:tcPr>
                </a:tc>
                <a:tc>
                  <a:txBody>
                    <a:bodyPr/>
                    <a:lstStyle/>
                    <a:p>
                      <a:pPr marL="342900" lvl="0" indent="-342900" algn="l">
                        <a:lnSpc>
                          <a:spcPct val="150000"/>
                        </a:lnSpc>
                        <a:spcAft>
                          <a:spcPts val="0"/>
                        </a:spcAft>
                        <a:buFont typeface="+mj-lt"/>
                        <a:buAutoNum type="arabicPeriod"/>
                      </a:pPr>
                      <a:r>
                        <a:rPr lang="zh-TW" sz="1100" b="1" u="sng"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報名截止</a:t>
                      </a:r>
                      <a:r>
                        <a:rPr lang="zh-TW" sz="11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日期</a:t>
                      </a:r>
                      <a:r>
                        <a:rPr lang="en-US" sz="11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11</a:t>
                      </a:r>
                      <a:r>
                        <a:rPr lang="en-US" altLang="zh-TW" sz="11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1</a:t>
                      </a:r>
                      <a:r>
                        <a:rPr lang="zh-TW" sz="11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年</a:t>
                      </a:r>
                      <a:r>
                        <a:rPr lang="en-US" altLang="zh-TW" sz="11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9</a:t>
                      </a:r>
                      <a:r>
                        <a:rPr lang="zh-TW" sz="11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月</a:t>
                      </a:r>
                      <a:r>
                        <a:rPr lang="en-US" altLang="zh-TW" sz="11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13</a:t>
                      </a:r>
                      <a:r>
                        <a:rPr lang="zh-TW" sz="11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日</a:t>
                      </a:r>
                      <a:r>
                        <a:rPr lang="zh-TW" sz="11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a:t>
                      </a:r>
                      <a:r>
                        <a:rPr lang="zh-TW" altLang="en-US" sz="11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二</a:t>
                      </a:r>
                      <a:r>
                        <a:rPr lang="zh-TW" sz="11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p>
                      <a:pPr marL="342900" lvl="0" indent="-342900" algn="l">
                        <a:lnSpc>
                          <a:spcPct val="150000"/>
                        </a:lnSpc>
                        <a:spcAft>
                          <a:spcPts val="0"/>
                        </a:spcAft>
                        <a:buFont typeface="+mj-lt"/>
                        <a:buAutoNum type="arabicPeriod"/>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請報名者按時出席，無法出席</a:t>
                      </a:r>
                      <a:r>
                        <a:rPr lang="zh-TW"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請</a:t>
                      </a:r>
                      <a:r>
                        <a:rPr lang="zh-TW" alt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提早告知：</a:t>
                      </a:r>
                      <a:r>
                        <a:rPr lang="en-US" altLang="zh-TW"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02-25210717</a:t>
                      </a:r>
                      <a:r>
                        <a:rPr lang="zh-TW" alt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轉</a:t>
                      </a:r>
                      <a:r>
                        <a:rPr lang="en-US" altLang="zh-TW"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166</a:t>
                      </a:r>
                      <a:r>
                        <a:rPr lang="zh-TW" altLang="en-US" sz="1100" kern="100" baseline="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高</a:t>
                      </a:r>
                      <a:r>
                        <a:rPr lang="zh-TW" altLang="en-US" sz="11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小姐</a:t>
                      </a: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p>
                      <a:pPr marL="342900" lvl="0" indent="-342900" algn="l">
                        <a:lnSpc>
                          <a:spcPct val="150000"/>
                        </a:lnSpc>
                        <a:spcAft>
                          <a:spcPts val="0"/>
                        </a:spcAft>
                        <a:buFont typeface="+mj-lt"/>
                        <a:buAutoNum type="arabicPeriod"/>
                      </a:pP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上課時段連絡公務手機</a:t>
                      </a:r>
                      <a:r>
                        <a:rPr lang="en-US"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0972-699236</a:t>
                      </a:r>
                      <a:r>
                        <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a:t>
                      </a:r>
                    </a:p>
                  </a:txBody>
                  <a:tcPr marL="60625" marR="60625" marT="0" marB="0">
                    <a:lnL>
                      <a:noFill/>
                    </a:lnL>
                    <a:lnR>
                      <a:noFill/>
                    </a:lnR>
                    <a:lnT>
                      <a:noFill/>
                    </a:lnT>
                    <a:lnB>
                      <a:noFill/>
                    </a:lnB>
                  </a:tcPr>
                </a:tc>
                <a:extLst>
                  <a:ext uri="{0D108BD9-81ED-4DB2-BD59-A6C34878D82A}">
                    <a16:rowId xmlns:a16="http://schemas.microsoft.com/office/drawing/2014/main" val="10004"/>
                  </a:ext>
                </a:extLst>
              </a:tr>
            </a:tbl>
          </a:graphicData>
        </a:graphic>
      </p:graphicFrame>
      <p:pic>
        <p:nvPicPr>
          <p:cNvPr id="2" name="圖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7232" y="1712640"/>
            <a:ext cx="498351" cy="498351"/>
          </a:xfrm>
          <a:prstGeom prst="rect">
            <a:avLst/>
          </a:prstGeom>
        </p:spPr>
      </p:pic>
    </p:spTree>
    <p:extLst>
      <p:ext uri="{BB962C8B-B14F-4D97-AF65-F5344CB8AC3E}">
        <p14:creationId xmlns:p14="http://schemas.microsoft.com/office/powerpoint/2010/main" val="32379713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1940</TotalTime>
  <Words>522</Words>
  <Application>Microsoft Office PowerPoint</Application>
  <PresentationFormat>A4 紙張 (210x297 公釐)</PresentationFormat>
  <Paragraphs>78</Paragraphs>
  <Slides>2</Slides>
  <Notes>0</Notes>
  <HiddenSlides>0</HiddenSlides>
  <MMClips>0</MMClips>
  <ScaleCrop>false</ScaleCrop>
  <HeadingPairs>
    <vt:vector size="6" baseType="variant">
      <vt:variant>
        <vt:lpstr>使用字型</vt:lpstr>
      </vt:variant>
      <vt:variant>
        <vt:i4>12</vt:i4>
      </vt:variant>
      <vt:variant>
        <vt:lpstr>佈景主題</vt:lpstr>
      </vt:variant>
      <vt:variant>
        <vt:i4>1</vt:i4>
      </vt:variant>
      <vt:variant>
        <vt:lpstr>投影片標題</vt:lpstr>
      </vt:variant>
      <vt:variant>
        <vt:i4>2</vt:i4>
      </vt:variant>
    </vt:vector>
  </HeadingPairs>
  <TitlesOfParts>
    <vt:vector size="15" baseType="lpstr">
      <vt:lpstr>Hanyi Senty Chalk Original</vt:lpstr>
      <vt:lpstr>jf open 粉圓 1.0</vt:lpstr>
      <vt:lpstr>MS Gothic</vt:lpstr>
      <vt:lpstr>MS Mincho</vt:lpstr>
      <vt:lpstr>SetoFont-SP</vt:lpstr>
      <vt:lpstr>宋体</vt:lpstr>
      <vt:lpstr>字魂59号-创粗黑</vt:lpstr>
      <vt:lpstr>微軟正黑體</vt:lpstr>
      <vt:lpstr>新細明體</vt:lpstr>
      <vt:lpstr>Arial</vt:lpstr>
      <vt:lpstr>Calibri</vt:lpstr>
      <vt:lpstr>Times New Roman</vt:lpstr>
      <vt:lpstr>Office 佈景主題</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黃伊苓</dc:creator>
  <cp:lastModifiedBy>高于雁@病患服務組</cp:lastModifiedBy>
  <cp:revision>145</cp:revision>
  <cp:lastPrinted>2021-02-23T00:41:42Z</cp:lastPrinted>
  <dcterms:created xsi:type="dcterms:W3CDTF">2021-01-25T07:09:45Z</dcterms:created>
  <dcterms:modified xsi:type="dcterms:W3CDTF">2022-08-29T09:48:33Z</dcterms:modified>
</cp:coreProperties>
</file>