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7" r:id="rId2"/>
    <p:sldId id="259" r:id="rId3"/>
  </p:sldIdLst>
  <p:sldSz cx="6858000" cy="9144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2496"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514350" y="2840572"/>
            <a:ext cx="5829300" cy="1960033"/>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B8B538A6-048B-4FC2-93A1-D91205E10B7F}" type="datetimeFigureOut">
              <a:rPr lang="zh-TW" altLang="en-US" smtClean="0"/>
              <a:t>2022/8/16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0125FEC-A2DA-4A89-B03B-4AB36E94683D}" type="slidenum">
              <a:rPr lang="zh-TW" altLang="en-US" smtClean="0"/>
              <a:t>‹#›</a:t>
            </a:fld>
            <a:endParaRPr lang="zh-TW" altLang="en-US"/>
          </a:p>
        </p:txBody>
      </p:sp>
    </p:spTree>
    <p:extLst>
      <p:ext uri="{BB962C8B-B14F-4D97-AF65-F5344CB8AC3E}">
        <p14:creationId xmlns:p14="http://schemas.microsoft.com/office/powerpoint/2010/main" val="2977041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B8B538A6-048B-4FC2-93A1-D91205E10B7F}" type="datetimeFigureOut">
              <a:rPr lang="zh-TW" altLang="en-US" smtClean="0"/>
              <a:t>2022/8/16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0125FEC-A2DA-4A89-B03B-4AB36E94683D}" type="slidenum">
              <a:rPr lang="zh-TW" altLang="en-US" smtClean="0"/>
              <a:t>‹#›</a:t>
            </a:fld>
            <a:endParaRPr lang="zh-TW" altLang="en-US"/>
          </a:p>
        </p:txBody>
      </p:sp>
    </p:spTree>
    <p:extLst>
      <p:ext uri="{BB962C8B-B14F-4D97-AF65-F5344CB8AC3E}">
        <p14:creationId xmlns:p14="http://schemas.microsoft.com/office/powerpoint/2010/main" val="3485383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3729037" y="488951"/>
            <a:ext cx="1157288" cy="1040130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257178" y="488951"/>
            <a:ext cx="3357563" cy="104013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B8B538A6-048B-4FC2-93A1-D91205E10B7F}" type="datetimeFigureOut">
              <a:rPr lang="zh-TW" altLang="en-US" smtClean="0"/>
              <a:t>2022/8/16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0125FEC-A2DA-4A89-B03B-4AB36E94683D}" type="slidenum">
              <a:rPr lang="zh-TW" altLang="en-US" smtClean="0"/>
              <a:t>‹#›</a:t>
            </a:fld>
            <a:endParaRPr lang="zh-TW" altLang="en-US"/>
          </a:p>
        </p:txBody>
      </p:sp>
    </p:spTree>
    <p:extLst>
      <p:ext uri="{BB962C8B-B14F-4D97-AF65-F5344CB8AC3E}">
        <p14:creationId xmlns:p14="http://schemas.microsoft.com/office/powerpoint/2010/main" val="3248721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B8B538A6-048B-4FC2-93A1-D91205E10B7F}" type="datetimeFigureOut">
              <a:rPr lang="zh-TW" altLang="en-US" smtClean="0"/>
              <a:t>2022/8/16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0125FEC-A2DA-4A89-B03B-4AB36E94683D}" type="slidenum">
              <a:rPr lang="zh-TW" altLang="en-US" smtClean="0"/>
              <a:t>‹#›</a:t>
            </a:fld>
            <a:endParaRPr lang="zh-TW" altLang="en-US"/>
          </a:p>
        </p:txBody>
      </p:sp>
    </p:spTree>
    <p:extLst>
      <p:ext uri="{BB962C8B-B14F-4D97-AF65-F5344CB8AC3E}">
        <p14:creationId xmlns:p14="http://schemas.microsoft.com/office/powerpoint/2010/main" val="2301529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541735" y="5875867"/>
            <a:ext cx="5829300" cy="1816100"/>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541735" y="3875622"/>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B8B538A6-048B-4FC2-93A1-D91205E10B7F}" type="datetimeFigureOut">
              <a:rPr lang="zh-TW" altLang="en-US" smtClean="0"/>
              <a:t>2022/8/16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0125FEC-A2DA-4A89-B03B-4AB36E94683D}" type="slidenum">
              <a:rPr lang="zh-TW" altLang="en-US" smtClean="0"/>
              <a:t>‹#›</a:t>
            </a:fld>
            <a:endParaRPr lang="zh-TW" altLang="en-US"/>
          </a:p>
        </p:txBody>
      </p:sp>
    </p:spTree>
    <p:extLst>
      <p:ext uri="{BB962C8B-B14F-4D97-AF65-F5344CB8AC3E}">
        <p14:creationId xmlns:p14="http://schemas.microsoft.com/office/powerpoint/2010/main" val="532254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257177"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2628902"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B8B538A6-048B-4FC2-93A1-D91205E10B7F}" type="datetimeFigureOut">
              <a:rPr lang="zh-TW" altLang="en-US" smtClean="0"/>
              <a:t>2022/8/16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0125FEC-A2DA-4A89-B03B-4AB36E94683D}" type="slidenum">
              <a:rPr lang="zh-TW" altLang="en-US" smtClean="0"/>
              <a:t>‹#›</a:t>
            </a:fld>
            <a:endParaRPr lang="zh-TW" altLang="en-US"/>
          </a:p>
        </p:txBody>
      </p:sp>
    </p:spTree>
    <p:extLst>
      <p:ext uri="{BB962C8B-B14F-4D97-AF65-F5344CB8AC3E}">
        <p14:creationId xmlns:p14="http://schemas.microsoft.com/office/powerpoint/2010/main" val="1182265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342900" y="366184"/>
            <a:ext cx="6172200" cy="1524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342902"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342902"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3483772"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3483772"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B8B538A6-048B-4FC2-93A1-D91205E10B7F}" type="datetimeFigureOut">
              <a:rPr lang="zh-TW" altLang="en-US" smtClean="0"/>
              <a:t>2022/8/16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60125FEC-A2DA-4A89-B03B-4AB36E94683D}" type="slidenum">
              <a:rPr lang="zh-TW" altLang="en-US" smtClean="0"/>
              <a:t>‹#›</a:t>
            </a:fld>
            <a:endParaRPr lang="zh-TW" altLang="en-US"/>
          </a:p>
        </p:txBody>
      </p:sp>
    </p:spTree>
    <p:extLst>
      <p:ext uri="{BB962C8B-B14F-4D97-AF65-F5344CB8AC3E}">
        <p14:creationId xmlns:p14="http://schemas.microsoft.com/office/powerpoint/2010/main" val="280172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B8B538A6-048B-4FC2-93A1-D91205E10B7F}" type="datetimeFigureOut">
              <a:rPr lang="zh-TW" altLang="en-US" smtClean="0"/>
              <a:t>2022/8/16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60125FEC-A2DA-4A89-B03B-4AB36E94683D}" type="slidenum">
              <a:rPr lang="zh-TW" altLang="en-US" smtClean="0"/>
              <a:t>‹#›</a:t>
            </a:fld>
            <a:endParaRPr lang="zh-TW" altLang="en-US"/>
          </a:p>
        </p:txBody>
      </p:sp>
    </p:spTree>
    <p:extLst>
      <p:ext uri="{BB962C8B-B14F-4D97-AF65-F5344CB8AC3E}">
        <p14:creationId xmlns:p14="http://schemas.microsoft.com/office/powerpoint/2010/main" val="4250579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B8B538A6-048B-4FC2-93A1-D91205E10B7F}" type="datetimeFigureOut">
              <a:rPr lang="zh-TW" altLang="en-US" smtClean="0"/>
              <a:t>2022/8/16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60125FEC-A2DA-4A89-B03B-4AB36E94683D}" type="slidenum">
              <a:rPr lang="zh-TW" altLang="en-US" smtClean="0"/>
              <a:t>‹#›</a:t>
            </a:fld>
            <a:endParaRPr lang="zh-TW" altLang="en-US"/>
          </a:p>
        </p:txBody>
      </p:sp>
    </p:spTree>
    <p:extLst>
      <p:ext uri="{BB962C8B-B14F-4D97-AF65-F5344CB8AC3E}">
        <p14:creationId xmlns:p14="http://schemas.microsoft.com/office/powerpoint/2010/main" val="711038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342903" y="364067"/>
            <a:ext cx="2256235" cy="154940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2681290" y="364071"/>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342903" y="1913471"/>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B8B538A6-048B-4FC2-93A1-D91205E10B7F}" type="datetimeFigureOut">
              <a:rPr lang="zh-TW" altLang="en-US" smtClean="0"/>
              <a:t>2022/8/16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0125FEC-A2DA-4A89-B03B-4AB36E94683D}" type="slidenum">
              <a:rPr lang="zh-TW" altLang="en-US" smtClean="0"/>
              <a:t>‹#›</a:t>
            </a:fld>
            <a:endParaRPr lang="zh-TW" altLang="en-US"/>
          </a:p>
        </p:txBody>
      </p:sp>
    </p:spTree>
    <p:extLst>
      <p:ext uri="{BB962C8B-B14F-4D97-AF65-F5344CB8AC3E}">
        <p14:creationId xmlns:p14="http://schemas.microsoft.com/office/powerpoint/2010/main" val="839050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344216" y="6400801"/>
            <a:ext cx="4114800" cy="755651"/>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B8B538A6-048B-4FC2-93A1-D91205E10B7F}" type="datetimeFigureOut">
              <a:rPr lang="zh-TW" altLang="en-US" smtClean="0"/>
              <a:t>2022/8/16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0125FEC-A2DA-4A89-B03B-4AB36E94683D}" type="slidenum">
              <a:rPr lang="zh-TW" altLang="en-US" smtClean="0"/>
              <a:t>‹#›</a:t>
            </a:fld>
            <a:endParaRPr lang="zh-TW" altLang="en-US"/>
          </a:p>
        </p:txBody>
      </p:sp>
    </p:spTree>
    <p:extLst>
      <p:ext uri="{BB962C8B-B14F-4D97-AF65-F5344CB8AC3E}">
        <p14:creationId xmlns:p14="http://schemas.microsoft.com/office/powerpoint/2010/main" val="2430982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342900" y="2133605"/>
            <a:ext cx="6172200" cy="6034617"/>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342900" y="8475138"/>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B8B538A6-048B-4FC2-93A1-D91205E10B7F}" type="datetimeFigureOut">
              <a:rPr lang="zh-TW" altLang="en-US" smtClean="0"/>
              <a:t>2022/8/16</a:t>
            </a:fld>
            <a:endParaRPr lang="zh-TW" altLang="en-US"/>
          </a:p>
        </p:txBody>
      </p:sp>
      <p:sp>
        <p:nvSpPr>
          <p:cNvPr id="5" name="頁尾版面配置區 4"/>
          <p:cNvSpPr>
            <a:spLocks noGrp="1"/>
          </p:cNvSpPr>
          <p:nvPr>
            <p:ph type="ftr" sz="quarter" idx="3"/>
          </p:nvPr>
        </p:nvSpPr>
        <p:spPr>
          <a:xfrm>
            <a:off x="2343150" y="8475138"/>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4914900" y="8475138"/>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60125FEC-A2DA-4A89-B03B-4AB36E94683D}" type="slidenum">
              <a:rPr lang="zh-TW" altLang="en-US" smtClean="0"/>
              <a:t>‹#›</a:t>
            </a:fld>
            <a:endParaRPr lang="zh-TW" altLang="en-US"/>
          </a:p>
        </p:txBody>
      </p:sp>
    </p:spTree>
    <p:extLst>
      <p:ext uri="{BB962C8B-B14F-4D97-AF65-F5344CB8AC3E}">
        <p14:creationId xmlns:p14="http://schemas.microsoft.com/office/powerpoint/2010/main" val="266313316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 name="图片 25"/>
          <p:cNvPicPr>
            <a:picLocks noChangeAspect="1"/>
          </p:cNvPicPr>
          <p:nvPr/>
        </p:nvPicPr>
        <p:blipFill>
          <a:blip r:embed="rId2"/>
          <a:stretch>
            <a:fillRect/>
          </a:stretch>
        </p:blipFill>
        <p:spPr>
          <a:xfrm rot="510505" flipH="1">
            <a:off x="333610" y="6251754"/>
            <a:ext cx="468095" cy="2338088"/>
          </a:xfrm>
          <a:prstGeom prst="rect">
            <a:avLst/>
          </a:prstGeom>
        </p:spPr>
      </p:pic>
      <p:pic>
        <p:nvPicPr>
          <p:cNvPr id="12" name="圖片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7152" y="8609558"/>
            <a:ext cx="1750052" cy="305052"/>
          </a:xfrm>
          <a:prstGeom prst="rect">
            <a:avLst/>
          </a:prstGeom>
        </p:spPr>
      </p:pic>
      <p:grpSp>
        <p:nvGrpSpPr>
          <p:cNvPr id="14" name="群組 13"/>
          <p:cNvGrpSpPr/>
          <p:nvPr/>
        </p:nvGrpSpPr>
        <p:grpSpPr>
          <a:xfrm>
            <a:off x="1340767" y="458424"/>
            <a:ext cx="4387253" cy="1017232"/>
            <a:chOff x="-1051298" y="1406835"/>
            <a:chExt cx="4033002" cy="1142677"/>
          </a:xfrm>
        </p:grpSpPr>
        <p:sp>
          <p:nvSpPr>
            <p:cNvPr id="27" name="矩形 26"/>
            <p:cNvSpPr/>
            <p:nvPr/>
          </p:nvSpPr>
          <p:spPr>
            <a:xfrm>
              <a:off x="-1051298" y="1772169"/>
              <a:ext cx="4033002" cy="777343"/>
            </a:xfrm>
            <a:prstGeom prst="rect">
              <a:avLst/>
            </a:prstGeom>
          </p:spPr>
          <p:txBody>
            <a:bodyPr wrap="square">
              <a:spAutoFit/>
            </a:bodyPr>
            <a:lstStyle/>
            <a:p>
              <a:pPr algn="ctr"/>
              <a:r>
                <a:rPr lang="zh-TW" altLang="en-US" sz="3600" dirty="0">
                  <a:ln w="28575">
                    <a:noFill/>
                    <a:prstDash val="solid"/>
                  </a:ln>
                  <a:solidFill>
                    <a:prstClr val="black"/>
                  </a:solidFill>
                  <a:latin typeface="SetoFont-SP" panose="02000600000000000000" pitchFamily="2" charset="-120"/>
                  <a:ea typeface="SetoFont-SP" panose="02000600000000000000" pitchFamily="2" charset="-120"/>
                  <a:cs typeface="SetoFont-SP" panose="02000600000000000000" pitchFamily="2" charset="-120"/>
                </a:rPr>
                <a:t>罕見北區天籟合唱團</a:t>
              </a:r>
              <a:endParaRPr lang="en-US" altLang="zh-TW" sz="3600" dirty="0">
                <a:ln w="28575">
                  <a:noFill/>
                  <a:prstDash val="solid"/>
                </a:ln>
                <a:solidFill>
                  <a:prstClr val="black"/>
                </a:solidFill>
                <a:latin typeface="SetoFont-SP" panose="02000600000000000000" pitchFamily="2" charset="-120"/>
                <a:ea typeface="SetoFont-SP" panose="02000600000000000000" pitchFamily="2" charset="-120"/>
                <a:cs typeface="SetoFont-SP" panose="02000600000000000000" pitchFamily="2" charset="-120"/>
              </a:endParaRPr>
            </a:p>
          </p:txBody>
        </p:sp>
        <p:sp>
          <p:nvSpPr>
            <p:cNvPr id="8" name="矩形 7"/>
            <p:cNvSpPr/>
            <p:nvPr/>
          </p:nvSpPr>
          <p:spPr>
            <a:xfrm>
              <a:off x="-708856" y="1406835"/>
              <a:ext cx="3206362" cy="311159"/>
            </a:xfrm>
            <a:prstGeom prst="rect">
              <a:avLst/>
            </a:prstGeom>
          </p:spPr>
          <p:txBody>
            <a:bodyPr wrap="square">
              <a:spAutoFit/>
            </a:bodyPr>
            <a:lstStyle/>
            <a:p>
              <a:pPr algn="ctr"/>
              <a:r>
                <a:rPr lang="zh-TW" altLang="en-US" sz="1200" dirty="0">
                  <a:solidFill>
                    <a:prstClr val="black">
                      <a:lumMod val="65000"/>
                      <a:lumOff val="35000"/>
                    </a:prstClr>
                  </a:solidFill>
                  <a:latin typeface="jf open 粉圓 1.0" panose="020F0500000000000000" pitchFamily="34" charset="-120"/>
                  <a:ea typeface="jf open 粉圓 1.0" panose="020F0500000000000000" pitchFamily="34" charset="-120"/>
                </a:rPr>
                <a:t>１１１年</a:t>
              </a:r>
              <a:r>
                <a:rPr lang="zh-TW" altLang="en-US" sz="1200" dirty="0" smtClean="0">
                  <a:solidFill>
                    <a:prstClr val="black">
                      <a:lumMod val="65000"/>
                      <a:lumOff val="35000"/>
                    </a:prstClr>
                  </a:solidFill>
                  <a:latin typeface="jf open 粉圓 1.0" panose="020F0500000000000000" pitchFamily="34" charset="-120"/>
                  <a:ea typeface="jf open 粉圓 1.0" panose="020F0500000000000000" pitchFamily="34" charset="-120"/>
                </a:rPr>
                <a:t>第三期</a:t>
              </a:r>
              <a:endParaRPr lang="zh-TW" altLang="en-US" sz="1200" dirty="0">
                <a:solidFill>
                  <a:prstClr val="black">
                    <a:lumMod val="65000"/>
                    <a:lumOff val="35000"/>
                  </a:prstClr>
                </a:solidFill>
                <a:latin typeface="jf open 粉圓 1.0" panose="020F0500000000000000" pitchFamily="34" charset="-120"/>
                <a:ea typeface="jf open 粉圓 1.0" panose="020F0500000000000000" pitchFamily="34" charset="-120"/>
              </a:endParaRPr>
            </a:p>
          </p:txBody>
        </p:sp>
      </p:grpSp>
      <p:grpSp>
        <p:nvGrpSpPr>
          <p:cNvPr id="67" name="群組 66"/>
          <p:cNvGrpSpPr/>
          <p:nvPr/>
        </p:nvGrpSpPr>
        <p:grpSpPr>
          <a:xfrm>
            <a:off x="620689" y="2411760"/>
            <a:ext cx="1168811" cy="397804"/>
            <a:chOff x="1948363" y="3845324"/>
            <a:chExt cx="1216452" cy="455235"/>
          </a:xfrm>
        </p:grpSpPr>
        <p:sp>
          <p:nvSpPr>
            <p:cNvPr id="71" name="圓角矩形 70"/>
            <p:cNvSpPr/>
            <p:nvPr/>
          </p:nvSpPr>
          <p:spPr>
            <a:xfrm>
              <a:off x="2049762" y="3845324"/>
              <a:ext cx="1013655" cy="455235"/>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600" dirty="0">
                <a:solidFill>
                  <a:prstClr val="white"/>
                </a:solidFill>
                <a:latin typeface="Hanyi Senty Chalk Original" panose="03000600000000000000" pitchFamily="66" charset="-120"/>
                <a:ea typeface="Hanyi Senty Chalk Original" panose="03000600000000000000" pitchFamily="66" charset="-120"/>
              </a:endParaRPr>
            </a:p>
          </p:txBody>
        </p:sp>
        <p:sp>
          <p:nvSpPr>
            <p:cNvPr id="72" name="文字方塊 71"/>
            <p:cNvSpPr txBox="1"/>
            <p:nvPr/>
          </p:nvSpPr>
          <p:spPr>
            <a:xfrm>
              <a:off x="1948363" y="3905343"/>
              <a:ext cx="1216452" cy="387432"/>
            </a:xfrm>
            <a:prstGeom prst="rect">
              <a:avLst/>
            </a:prstGeom>
            <a:noFill/>
          </p:spPr>
          <p:txBody>
            <a:bodyPr wrap="square" rtlCol="0" anchor="ctr">
              <a:spAutoFit/>
            </a:bodyPr>
            <a:lstStyle/>
            <a:p>
              <a:pPr algn="ctr"/>
              <a:r>
                <a:rPr lang="zh-TW" altLang="en-US" sz="1600" dirty="0">
                  <a:solidFill>
                    <a:prstClr val="black">
                      <a:lumMod val="85000"/>
                      <a:lumOff val="15000"/>
                    </a:prstClr>
                  </a:solidFill>
                  <a:latin typeface="Hanyi Senty Chalk Original" panose="03000600000000000000" pitchFamily="66" charset="-120"/>
                  <a:ea typeface="Hanyi Senty Chalk Original" panose="03000600000000000000" pitchFamily="66" charset="-120"/>
                </a:rPr>
                <a:t>參加費用</a:t>
              </a:r>
            </a:p>
          </p:txBody>
        </p:sp>
      </p:grpSp>
      <p:sp>
        <p:nvSpPr>
          <p:cNvPr id="91" name="矩形 90"/>
          <p:cNvSpPr/>
          <p:nvPr/>
        </p:nvSpPr>
        <p:spPr>
          <a:xfrm>
            <a:off x="1780436" y="4890012"/>
            <a:ext cx="4319453" cy="1169551"/>
          </a:xfrm>
          <a:prstGeom prst="rect">
            <a:avLst/>
          </a:prstGeom>
        </p:spPr>
        <p:txBody>
          <a:bodyPr wrap="square">
            <a:spAutoFit/>
          </a:bodyPr>
          <a:lstStyle/>
          <a:p>
            <a:pPr algn="just"/>
            <a:r>
              <a:rPr lang="zh-TW" altLang="en-US" sz="1400" b="1" dirty="0">
                <a:solidFill>
                  <a:prstClr val="black"/>
                </a:solidFill>
                <a:latin typeface="jf open 粉圓 1.0" panose="020F0500000000000000" pitchFamily="34" charset="-120"/>
                <a:ea typeface="jf open 粉圓 1.0" panose="020F0500000000000000" pitchFamily="34" charset="-120"/>
              </a:rPr>
              <a:t>方鈺婷老師，</a:t>
            </a:r>
            <a:r>
              <a:rPr lang="zh-TW" altLang="en-US" sz="1400" dirty="0">
                <a:solidFill>
                  <a:prstClr val="black"/>
                </a:solidFill>
                <a:latin typeface="jf open 粉圓 1.0" panose="020F0500000000000000" pitchFamily="34" charset="-120"/>
                <a:ea typeface="jf open 粉圓 1.0" panose="020F0500000000000000" pitchFamily="34" charset="-120"/>
              </a:rPr>
              <a:t>現職為臺北愛樂少年及兒童合唱團、真如合唱團、台北佛光合唱團鋼琴伴奏</a:t>
            </a:r>
          </a:p>
          <a:p>
            <a:pPr algn="just"/>
            <a:r>
              <a:rPr lang="zh-TW" altLang="en-US" sz="1400" dirty="0" smtClean="0">
                <a:solidFill>
                  <a:prstClr val="black"/>
                </a:solidFill>
                <a:latin typeface="jf open 粉圓 1.0" panose="020F0500000000000000" pitchFamily="34" charset="-120"/>
                <a:ea typeface="jf open 粉圓 1.0" panose="020F0500000000000000" pitchFamily="34" charset="-120"/>
              </a:rPr>
              <a:t>老師</a:t>
            </a:r>
            <a:r>
              <a:rPr lang="zh-TW" altLang="en-US" sz="1400" dirty="0">
                <a:solidFill>
                  <a:prstClr val="black"/>
                </a:solidFill>
                <a:latin typeface="jf open 粉圓 1.0" panose="020F0500000000000000" pitchFamily="34" charset="-120"/>
                <a:ea typeface="jf open 粉圓 1.0" panose="020F0500000000000000" pitchFamily="34" charset="-120"/>
              </a:rPr>
              <a:t>親和力十足，溫暖帶領每一位小朋友進入音樂的世界，並在課堂中讓團員發掘自己的潛能，建立對音樂的熱忱，培養未來歌唱專長。</a:t>
            </a:r>
          </a:p>
        </p:txBody>
      </p:sp>
      <p:grpSp>
        <p:nvGrpSpPr>
          <p:cNvPr id="93" name="群組 92"/>
          <p:cNvGrpSpPr/>
          <p:nvPr/>
        </p:nvGrpSpPr>
        <p:grpSpPr>
          <a:xfrm>
            <a:off x="620689" y="3419872"/>
            <a:ext cx="1168811" cy="397804"/>
            <a:chOff x="1948363" y="3845324"/>
            <a:chExt cx="1216452" cy="455235"/>
          </a:xfrm>
        </p:grpSpPr>
        <p:sp>
          <p:nvSpPr>
            <p:cNvPr id="94" name="圓角矩形 93"/>
            <p:cNvSpPr/>
            <p:nvPr/>
          </p:nvSpPr>
          <p:spPr>
            <a:xfrm>
              <a:off x="2049762" y="3845324"/>
              <a:ext cx="1013655" cy="455235"/>
            </a:xfrm>
            <a:prstGeom prst="roundRect">
              <a:avLst/>
            </a:prstGeom>
            <a:solidFill>
              <a:schemeClr val="bg1">
                <a:lumMod val="95000"/>
              </a:schemeClr>
            </a:solidFill>
            <a:ln w="952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600" dirty="0">
                <a:solidFill>
                  <a:prstClr val="white"/>
                </a:solidFill>
                <a:latin typeface="Hanyi Senty Chalk Original" panose="03000600000000000000" pitchFamily="66" charset="-120"/>
                <a:ea typeface="Hanyi Senty Chalk Original" panose="03000600000000000000" pitchFamily="66" charset="-120"/>
              </a:endParaRPr>
            </a:p>
          </p:txBody>
        </p:sp>
        <p:sp>
          <p:nvSpPr>
            <p:cNvPr id="95" name="文字方塊 94"/>
            <p:cNvSpPr txBox="1"/>
            <p:nvPr/>
          </p:nvSpPr>
          <p:spPr>
            <a:xfrm>
              <a:off x="1948363" y="3905343"/>
              <a:ext cx="1216452" cy="387432"/>
            </a:xfrm>
            <a:prstGeom prst="rect">
              <a:avLst/>
            </a:prstGeom>
            <a:noFill/>
            <a:ln>
              <a:noFill/>
            </a:ln>
          </p:spPr>
          <p:txBody>
            <a:bodyPr wrap="square" rtlCol="0" anchor="ctr">
              <a:spAutoFit/>
            </a:bodyPr>
            <a:lstStyle/>
            <a:p>
              <a:pPr algn="ctr"/>
              <a:r>
                <a:rPr lang="zh-TW" altLang="en-US" sz="1600" dirty="0">
                  <a:solidFill>
                    <a:prstClr val="black">
                      <a:lumMod val="85000"/>
                      <a:lumOff val="15000"/>
                    </a:prstClr>
                  </a:solidFill>
                  <a:latin typeface="Hanyi Senty Chalk Original" panose="03000600000000000000" pitchFamily="66" charset="-120"/>
                  <a:ea typeface="Hanyi Senty Chalk Original" panose="03000600000000000000" pitchFamily="66" charset="-120"/>
                </a:rPr>
                <a:t>上課時間</a:t>
              </a:r>
            </a:p>
          </p:txBody>
        </p:sp>
      </p:grpSp>
      <p:grpSp>
        <p:nvGrpSpPr>
          <p:cNvPr id="96" name="群組 95"/>
          <p:cNvGrpSpPr/>
          <p:nvPr/>
        </p:nvGrpSpPr>
        <p:grpSpPr>
          <a:xfrm>
            <a:off x="610015" y="4401149"/>
            <a:ext cx="1168811" cy="397804"/>
            <a:chOff x="1948363" y="3845329"/>
            <a:chExt cx="1216452" cy="455236"/>
          </a:xfrm>
        </p:grpSpPr>
        <p:sp>
          <p:nvSpPr>
            <p:cNvPr id="97" name="圓角矩形 96"/>
            <p:cNvSpPr/>
            <p:nvPr/>
          </p:nvSpPr>
          <p:spPr>
            <a:xfrm>
              <a:off x="2049762" y="3845329"/>
              <a:ext cx="1013655" cy="455236"/>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600" dirty="0">
                <a:solidFill>
                  <a:prstClr val="white"/>
                </a:solidFill>
                <a:latin typeface="Hanyi Senty Chalk Original" panose="03000600000000000000" pitchFamily="66" charset="-120"/>
                <a:ea typeface="Hanyi Senty Chalk Original" panose="03000600000000000000" pitchFamily="66" charset="-120"/>
              </a:endParaRPr>
            </a:p>
          </p:txBody>
        </p:sp>
        <p:sp>
          <p:nvSpPr>
            <p:cNvPr id="98" name="文字方塊 97"/>
            <p:cNvSpPr txBox="1"/>
            <p:nvPr/>
          </p:nvSpPr>
          <p:spPr>
            <a:xfrm>
              <a:off x="1948363" y="3905343"/>
              <a:ext cx="1216452" cy="387432"/>
            </a:xfrm>
            <a:prstGeom prst="rect">
              <a:avLst/>
            </a:prstGeom>
            <a:noFill/>
          </p:spPr>
          <p:txBody>
            <a:bodyPr wrap="square" rtlCol="0" anchor="ctr">
              <a:spAutoFit/>
            </a:bodyPr>
            <a:lstStyle/>
            <a:p>
              <a:pPr algn="ctr"/>
              <a:r>
                <a:rPr lang="zh-TW" altLang="en-US" sz="1600" dirty="0">
                  <a:solidFill>
                    <a:prstClr val="black">
                      <a:lumMod val="85000"/>
                      <a:lumOff val="15000"/>
                    </a:prstClr>
                  </a:solidFill>
                  <a:latin typeface="Hanyi Senty Chalk Original" panose="03000600000000000000" pitchFamily="66" charset="-120"/>
                  <a:ea typeface="Hanyi Senty Chalk Original" panose="03000600000000000000" pitchFamily="66" charset="-120"/>
                </a:rPr>
                <a:t>上課地點</a:t>
              </a:r>
            </a:p>
          </p:txBody>
        </p:sp>
      </p:grpSp>
      <p:grpSp>
        <p:nvGrpSpPr>
          <p:cNvPr id="102" name="群組 101"/>
          <p:cNvGrpSpPr/>
          <p:nvPr/>
        </p:nvGrpSpPr>
        <p:grpSpPr>
          <a:xfrm>
            <a:off x="611625" y="4982872"/>
            <a:ext cx="1168811" cy="397804"/>
            <a:chOff x="1948363" y="3845323"/>
            <a:chExt cx="1216452" cy="455235"/>
          </a:xfrm>
        </p:grpSpPr>
        <p:sp>
          <p:nvSpPr>
            <p:cNvPr id="103" name="圓角矩形 102"/>
            <p:cNvSpPr/>
            <p:nvPr/>
          </p:nvSpPr>
          <p:spPr>
            <a:xfrm>
              <a:off x="2049762" y="3845323"/>
              <a:ext cx="1013655" cy="455235"/>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600" dirty="0">
                <a:solidFill>
                  <a:prstClr val="white"/>
                </a:solidFill>
                <a:latin typeface="Hanyi Senty Chalk Original" panose="03000600000000000000" pitchFamily="66" charset="-120"/>
                <a:ea typeface="Hanyi Senty Chalk Original" panose="03000600000000000000" pitchFamily="66" charset="-120"/>
              </a:endParaRPr>
            </a:p>
          </p:txBody>
        </p:sp>
        <p:sp>
          <p:nvSpPr>
            <p:cNvPr id="104" name="文字方塊 103"/>
            <p:cNvSpPr txBox="1"/>
            <p:nvPr/>
          </p:nvSpPr>
          <p:spPr>
            <a:xfrm>
              <a:off x="1948363" y="3905343"/>
              <a:ext cx="1216452" cy="387432"/>
            </a:xfrm>
            <a:prstGeom prst="rect">
              <a:avLst/>
            </a:prstGeom>
            <a:noFill/>
          </p:spPr>
          <p:txBody>
            <a:bodyPr wrap="square" rtlCol="0" anchor="ctr">
              <a:spAutoFit/>
            </a:bodyPr>
            <a:lstStyle/>
            <a:p>
              <a:pPr algn="ctr"/>
              <a:r>
                <a:rPr lang="zh-TW" altLang="en-US" sz="1600" dirty="0">
                  <a:solidFill>
                    <a:prstClr val="black">
                      <a:lumMod val="85000"/>
                      <a:lumOff val="15000"/>
                    </a:prstClr>
                  </a:solidFill>
                  <a:latin typeface="Hanyi Senty Chalk Original" panose="03000600000000000000" pitchFamily="66" charset="-120"/>
                  <a:ea typeface="Hanyi Senty Chalk Original" panose="03000600000000000000" pitchFamily="66" charset="-120"/>
                </a:rPr>
                <a:t>師資介紹</a:t>
              </a:r>
            </a:p>
          </p:txBody>
        </p:sp>
      </p:grpSp>
      <p:grpSp>
        <p:nvGrpSpPr>
          <p:cNvPr id="106" name="群組 105"/>
          <p:cNvGrpSpPr/>
          <p:nvPr/>
        </p:nvGrpSpPr>
        <p:grpSpPr>
          <a:xfrm>
            <a:off x="674368" y="6118412"/>
            <a:ext cx="1168811" cy="397804"/>
            <a:chOff x="1948363" y="3845323"/>
            <a:chExt cx="1216452" cy="455235"/>
          </a:xfrm>
        </p:grpSpPr>
        <p:sp>
          <p:nvSpPr>
            <p:cNvPr id="107" name="圓角矩形 106"/>
            <p:cNvSpPr/>
            <p:nvPr/>
          </p:nvSpPr>
          <p:spPr>
            <a:xfrm>
              <a:off x="2049762" y="3845323"/>
              <a:ext cx="1013655" cy="455235"/>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600" dirty="0">
                <a:solidFill>
                  <a:prstClr val="white"/>
                </a:solidFill>
                <a:latin typeface="Hanyi Senty Chalk Original" panose="03000600000000000000" pitchFamily="66" charset="-120"/>
                <a:ea typeface="Hanyi Senty Chalk Original" panose="03000600000000000000" pitchFamily="66" charset="-120"/>
              </a:endParaRPr>
            </a:p>
          </p:txBody>
        </p:sp>
        <p:sp>
          <p:nvSpPr>
            <p:cNvPr id="108" name="文字方塊 107"/>
            <p:cNvSpPr txBox="1"/>
            <p:nvPr/>
          </p:nvSpPr>
          <p:spPr>
            <a:xfrm>
              <a:off x="1948363" y="3905344"/>
              <a:ext cx="1216452" cy="387432"/>
            </a:xfrm>
            <a:prstGeom prst="rect">
              <a:avLst/>
            </a:prstGeom>
            <a:noFill/>
          </p:spPr>
          <p:txBody>
            <a:bodyPr wrap="square" rtlCol="0" anchor="ctr">
              <a:spAutoFit/>
            </a:bodyPr>
            <a:lstStyle/>
            <a:p>
              <a:pPr algn="ctr"/>
              <a:r>
                <a:rPr lang="zh-TW" altLang="en-US" sz="1600" dirty="0">
                  <a:solidFill>
                    <a:prstClr val="black">
                      <a:lumMod val="85000"/>
                      <a:lumOff val="15000"/>
                    </a:prstClr>
                  </a:solidFill>
                  <a:latin typeface="Hanyi Senty Chalk Original" panose="03000600000000000000" pitchFamily="66" charset="-120"/>
                  <a:ea typeface="Hanyi Senty Chalk Original" panose="03000600000000000000" pitchFamily="66" charset="-120"/>
                </a:rPr>
                <a:t>報名方式</a:t>
              </a:r>
            </a:p>
          </p:txBody>
        </p:sp>
      </p:grpSp>
      <p:sp>
        <p:nvSpPr>
          <p:cNvPr id="109" name="矩形 108"/>
          <p:cNvSpPr/>
          <p:nvPr/>
        </p:nvSpPr>
        <p:spPr>
          <a:xfrm>
            <a:off x="1861508" y="8314543"/>
            <a:ext cx="2625260" cy="307777"/>
          </a:xfrm>
          <a:prstGeom prst="rect">
            <a:avLst/>
          </a:prstGeom>
        </p:spPr>
        <p:txBody>
          <a:bodyPr wrap="square">
            <a:spAutoFit/>
          </a:bodyPr>
          <a:lstStyle/>
          <a:p>
            <a:pPr algn="just"/>
            <a:r>
              <a:rPr lang="en-US" altLang="zh-TW" sz="1400" dirty="0">
                <a:solidFill>
                  <a:prstClr val="black"/>
                </a:solidFill>
                <a:latin typeface="jf open 粉圓 1.0" panose="020F0500000000000000" pitchFamily="34" charset="-120"/>
                <a:ea typeface="jf open 粉圓 1.0" panose="020F0500000000000000" pitchFamily="34" charset="-120"/>
              </a:rPr>
              <a:t>02-25210717</a:t>
            </a:r>
            <a:r>
              <a:rPr lang="zh-TW" altLang="en-US" sz="1400" dirty="0">
                <a:solidFill>
                  <a:prstClr val="black"/>
                </a:solidFill>
                <a:latin typeface="jf open 粉圓 1.0" panose="020F0500000000000000" pitchFamily="34" charset="-120"/>
                <a:ea typeface="jf open 粉圓 1.0" panose="020F0500000000000000" pitchFamily="34" charset="-120"/>
              </a:rPr>
              <a:t>轉</a:t>
            </a:r>
            <a:r>
              <a:rPr lang="en-US" altLang="zh-TW" sz="1400" dirty="0">
                <a:solidFill>
                  <a:prstClr val="black"/>
                </a:solidFill>
                <a:latin typeface="jf open 粉圓 1.0" panose="020F0500000000000000" pitchFamily="34" charset="-120"/>
                <a:ea typeface="jf open 粉圓 1.0" panose="020F0500000000000000" pitchFamily="34" charset="-120"/>
              </a:rPr>
              <a:t>166 </a:t>
            </a:r>
            <a:r>
              <a:rPr lang="zh-TW" altLang="en-US" sz="1400" dirty="0">
                <a:solidFill>
                  <a:prstClr val="black"/>
                </a:solidFill>
                <a:latin typeface="jf open 粉圓 1.0" panose="020F0500000000000000" pitchFamily="34" charset="-120"/>
                <a:ea typeface="jf open 粉圓 1.0" panose="020F0500000000000000" pitchFamily="34" charset="-120"/>
              </a:rPr>
              <a:t>高于雁</a:t>
            </a:r>
          </a:p>
        </p:txBody>
      </p:sp>
      <p:grpSp>
        <p:nvGrpSpPr>
          <p:cNvPr id="110" name="群組 109"/>
          <p:cNvGrpSpPr/>
          <p:nvPr/>
        </p:nvGrpSpPr>
        <p:grpSpPr>
          <a:xfrm>
            <a:off x="725699" y="8246708"/>
            <a:ext cx="1168811" cy="397804"/>
            <a:chOff x="1948363" y="3845324"/>
            <a:chExt cx="1216452" cy="455235"/>
          </a:xfrm>
        </p:grpSpPr>
        <p:sp>
          <p:nvSpPr>
            <p:cNvPr id="111" name="圓角矩形 110"/>
            <p:cNvSpPr/>
            <p:nvPr/>
          </p:nvSpPr>
          <p:spPr>
            <a:xfrm>
              <a:off x="2049762" y="3845324"/>
              <a:ext cx="1013655" cy="455235"/>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600" dirty="0">
                <a:solidFill>
                  <a:prstClr val="white"/>
                </a:solidFill>
                <a:latin typeface="Hanyi Senty Chalk Original" panose="03000600000000000000" pitchFamily="66" charset="-120"/>
                <a:ea typeface="Hanyi Senty Chalk Original" panose="03000600000000000000" pitchFamily="66" charset="-120"/>
              </a:endParaRPr>
            </a:p>
          </p:txBody>
        </p:sp>
        <p:sp>
          <p:nvSpPr>
            <p:cNvPr id="112" name="文字方塊 111"/>
            <p:cNvSpPr txBox="1"/>
            <p:nvPr/>
          </p:nvSpPr>
          <p:spPr>
            <a:xfrm>
              <a:off x="1948363" y="3905343"/>
              <a:ext cx="1216452" cy="387432"/>
            </a:xfrm>
            <a:prstGeom prst="rect">
              <a:avLst/>
            </a:prstGeom>
            <a:noFill/>
          </p:spPr>
          <p:txBody>
            <a:bodyPr wrap="square" rtlCol="0" anchor="ctr">
              <a:spAutoFit/>
            </a:bodyPr>
            <a:lstStyle/>
            <a:p>
              <a:pPr algn="ctr"/>
              <a:r>
                <a:rPr lang="zh-TW" altLang="en-US" sz="1600" dirty="0">
                  <a:solidFill>
                    <a:prstClr val="black">
                      <a:lumMod val="85000"/>
                      <a:lumOff val="15000"/>
                    </a:prstClr>
                  </a:solidFill>
                  <a:latin typeface="Hanyi Senty Chalk Original" panose="03000600000000000000" pitchFamily="66" charset="-120"/>
                  <a:ea typeface="Hanyi Senty Chalk Original" panose="03000600000000000000" pitchFamily="66" charset="-120"/>
                </a:rPr>
                <a:t>洽詢電話</a:t>
              </a:r>
            </a:p>
          </p:txBody>
        </p:sp>
      </p:grpSp>
      <p:sp>
        <p:nvSpPr>
          <p:cNvPr id="113" name="矩形 112"/>
          <p:cNvSpPr/>
          <p:nvPr/>
        </p:nvSpPr>
        <p:spPr>
          <a:xfrm>
            <a:off x="1764081" y="2466999"/>
            <a:ext cx="4951377" cy="307777"/>
          </a:xfrm>
          <a:prstGeom prst="rect">
            <a:avLst/>
          </a:prstGeom>
        </p:spPr>
        <p:txBody>
          <a:bodyPr wrap="square">
            <a:spAutoFit/>
          </a:bodyPr>
          <a:lstStyle/>
          <a:p>
            <a:pPr algn="just"/>
            <a:r>
              <a:rPr lang="zh-TW" altLang="en-US" sz="1400" dirty="0">
                <a:solidFill>
                  <a:prstClr val="black"/>
                </a:solidFill>
                <a:latin typeface="jf open 粉圓 1.0" panose="020F0500000000000000" pitchFamily="34" charset="-120"/>
                <a:ea typeface="jf open 粉圓 1.0" panose="020F0500000000000000" pitchFamily="34" charset="-120"/>
              </a:rPr>
              <a:t>只要您是罕見疾病病友及陪同家屬，都可</a:t>
            </a:r>
            <a:r>
              <a:rPr lang="zh-TW" altLang="en-US" sz="1400" b="1" u="sng" dirty="0">
                <a:solidFill>
                  <a:srgbClr val="0070C0"/>
                </a:solidFill>
                <a:latin typeface="jf open 粉圓 1.0" panose="020F0500000000000000" pitchFamily="34" charset="-120"/>
                <a:ea typeface="jf open 粉圓 1.0" panose="020F0500000000000000" pitchFamily="34" charset="-120"/>
              </a:rPr>
              <a:t>免費加入</a:t>
            </a:r>
            <a:r>
              <a:rPr lang="zh-TW" altLang="en-US" sz="1400" dirty="0">
                <a:solidFill>
                  <a:prstClr val="black"/>
                </a:solidFill>
                <a:latin typeface="jf open 粉圓 1.0" panose="020F0500000000000000" pitchFamily="34" charset="-120"/>
                <a:ea typeface="jf open 粉圓 1.0" panose="020F0500000000000000" pitchFamily="34" charset="-120"/>
              </a:rPr>
              <a:t>！</a:t>
            </a:r>
            <a:endParaRPr lang="en-US" altLang="zh-TW" sz="1400" dirty="0">
              <a:solidFill>
                <a:prstClr val="black"/>
              </a:solidFill>
              <a:latin typeface="jf open 粉圓 1.0" panose="020F0500000000000000" pitchFamily="34" charset="-120"/>
              <a:ea typeface="jf open 粉圓 1.0" panose="020F0500000000000000" pitchFamily="34" charset="-120"/>
            </a:endParaRPr>
          </a:p>
        </p:txBody>
      </p:sp>
      <p:sp>
        <p:nvSpPr>
          <p:cNvPr id="124" name="矩形 123"/>
          <p:cNvSpPr/>
          <p:nvPr/>
        </p:nvSpPr>
        <p:spPr>
          <a:xfrm>
            <a:off x="1772816" y="2968079"/>
            <a:ext cx="4141465" cy="307777"/>
          </a:xfrm>
          <a:prstGeom prst="rect">
            <a:avLst/>
          </a:prstGeom>
        </p:spPr>
        <p:txBody>
          <a:bodyPr wrap="square">
            <a:spAutoFit/>
          </a:bodyPr>
          <a:lstStyle/>
          <a:p>
            <a:pPr algn="just"/>
            <a:r>
              <a:rPr lang="zh-TW" altLang="en-US" sz="1400" dirty="0">
                <a:solidFill>
                  <a:prstClr val="black"/>
                </a:solidFill>
                <a:latin typeface="jf open 粉圓 1.0" panose="020F0500000000000000" pitchFamily="34" charset="-120"/>
                <a:ea typeface="jf open 粉圓 1.0" panose="020F0500000000000000" pitchFamily="34" charset="-120"/>
              </a:rPr>
              <a:t>國小一年級至六年級</a:t>
            </a:r>
            <a:r>
              <a:rPr lang="en-US" altLang="zh-TW" sz="1400" dirty="0">
                <a:solidFill>
                  <a:prstClr val="black"/>
                </a:solidFill>
                <a:latin typeface="jf open 粉圓 1.0" panose="020F0500000000000000" pitchFamily="34" charset="-120"/>
                <a:ea typeface="jf open 粉圓 1.0" panose="020F0500000000000000" pitchFamily="34" charset="-120"/>
              </a:rPr>
              <a:t>(</a:t>
            </a:r>
            <a:r>
              <a:rPr lang="zh-TW" altLang="en-US" sz="1400" dirty="0">
                <a:solidFill>
                  <a:prstClr val="black"/>
                </a:solidFill>
                <a:latin typeface="jf open 粉圓 1.0" panose="020F0500000000000000" pitchFamily="34" charset="-120"/>
                <a:ea typeface="jf open 粉圓 1.0" panose="020F0500000000000000" pitchFamily="34" charset="-120"/>
              </a:rPr>
              <a:t>含</a:t>
            </a:r>
            <a:r>
              <a:rPr lang="en-US" altLang="zh-TW" sz="1400" dirty="0">
                <a:solidFill>
                  <a:prstClr val="black"/>
                </a:solidFill>
                <a:latin typeface="jf open 粉圓 1.0" panose="020F0500000000000000" pitchFamily="34" charset="-120"/>
                <a:ea typeface="jf open 粉圓 1.0" panose="020F0500000000000000" pitchFamily="34" charset="-120"/>
              </a:rPr>
              <a:t>)</a:t>
            </a:r>
            <a:r>
              <a:rPr lang="zh-TW" altLang="en-US" sz="1400" dirty="0">
                <a:solidFill>
                  <a:prstClr val="black"/>
                </a:solidFill>
                <a:latin typeface="jf open 粉圓 1.0" panose="020F0500000000000000" pitchFamily="34" charset="-120"/>
                <a:ea typeface="jf open 粉圓 1.0" panose="020F0500000000000000" pitchFamily="34" charset="-120"/>
              </a:rPr>
              <a:t>罕病病友及陪同家屬</a:t>
            </a:r>
            <a:endParaRPr lang="en-US" altLang="zh-TW" sz="1400" dirty="0">
              <a:solidFill>
                <a:prstClr val="black"/>
              </a:solidFill>
              <a:latin typeface="jf open 粉圓 1.0" panose="020F0500000000000000" pitchFamily="34" charset="-120"/>
              <a:ea typeface="jf open 粉圓 1.0" panose="020F0500000000000000" pitchFamily="34" charset="-120"/>
            </a:endParaRPr>
          </a:p>
        </p:txBody>
      </p:sp>
      <p:grpSp>
        <p:nvGrpSpPr>
          <p:cNvPr id="125" name="群組 124"/>
          <p:cNvGrpSpPr/>
          <p:nvPr/>
        </p:nvGrpSpPr>
        <p:grpSpPr>
          <a:xfrm>
            <a:off x="620689" y="2915816"/>
            <a:ext cx="1168811" cy="397804"/>
            <a:chOff x="1948363" y="3845324"/>
            <a:chExt cx="1216452" cy="455235"/>
          </a:xfrm>
        </p:grpSpPr>
        <p:sp>
          <p:nvSpPr>
            <p:cNvPr id="126" name="圓角矩形 125"/>
            <p:cNvSpPr/>
            <p:nvPr/>
          </p:nvSpPr>
          <p:spPr>
            <a:xfrm>
              <a:off x="2049762" y="3845324"/>
              <a:ext cx="1013655" cy="455235"/>
            </a:xfrm>
            <a:prstGeom prst="roundRect">
              <a:avLst/>
            </a:prstGeom>
            <a:solidFill>
              <a:schemeClr val="bg1">
                <a:lumMod val="95000"/>
              </a:schemeClr>
            </a:solidFill>
            <a:ln w="952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600" dirty="0">
                <a:solidFill>
                  <a:prstClr val="white"/>
                </a:solidFill>
                <a:latin typeface="Hanyi Senty Chalk Original" panose="03000600000000000000" pitchFamily="66" charset="-120"/>
                <a:ea typeface="Hanyi Senty Chalk Original" panose="03000600000000000000" pitchFamily="66" charset="-120"/>
              </a:endParaRPr>
            </a:p>
          </p:txBody>
        </p:sp>
        <p:sp>
          <p:nvSpPr>
            <p:cNvPr id="127" name="文字方塊 126"/>
            <p:cNvSpPr txBox="1"/>
            <p:nvPr/>
          </p:nvSpPr>
          <p:spPr>
            <a:xfrm>
              <a:off x="1948363" y="3905343"/>
              <a:ext cx="1216452" cy="387432"/>
            </a:xfrm>
            <a:prstGeom prst="rect">
              <a:avLst/>
            </a:prstGeom>
            <a:noFill/>
            <a:ln>
              <a:noFill/>
            </a:ln>
          </p:spPr>
          <p:txBody>
            <a:bodyPr wrap="square" rtlCol="0" anchor="ctr">
              <a:spAutoFit/>
            </a:bodyPr>
            <a:lstStyle/>
            <a:p>
              <a:pPr algn="ctr"/>
              <a:r>
                <a:rPr lang="zh-TW" altLang="en-US" sz="1600" dirty="0">
                  <a:solidFill>
                    <a:prstClr val="black">
                      <a:lumMod val="85000"/>
                      <a:lumOff val="15000"/>
                    </a:prstClr>
                  </a:solidFill>
                  <a:latin typeface="Hanyi Senty Chalk Original" panose="03000600000000000000" pitchFamily="66" charset="-120"/>
                  <a:ea typeface="Hanyi Senty Chalk Original" panose="03000600000000000000" pitchFamily="66" charset="-120"/>
                </a:rPr>
                <a:t>招生對象</a:t>
              </a:r>
            </a:p>
          </p:txBody>
        </p:sp>
      </p:grpSp>
      <p:sp>
        <p:nvSpPr>
          <p:cNvPr id="128" name="矩形 127"/>
          <p:cNvSpPr/>
          <p:nvPr/>
        </p:nvSpPr>
        <p:spPr>
          <a:xfrm>
            <a:off x="620689" y="1615152"/>
            <a:ext cx="5486082" cy="877163"/>
          </a:xfrm>
          <a:prstGeom prst="rect">
            <a:avLst/>
          </a:prstGeom>
        </p:spPr>
        <p:txBody>
          <a:bodyPr wrap="square">
            <a:spAutoFit/>
          </a:bodyPr>
          <a:lstStyle/>
          <a:p>
            <a:pPr algn="just"/>
            <a:r>
              <a:rPr lang="zh-TW" altLang="en-US" sz="1500" dirty="0" smtClean="0">
                <a:solidFill>
                  <a:prstClr val="black"/>
                </a:solidFill>
                <a:latin typeface="jf open 粉圓 1.0" panose="020F0500000000000000" pitchFamily="34" charset="-120"/>
                <a:ea typeface="jf open 粉圓 1.0" panose="020F0500000000000000" pitchFamily="34" charset="-120"/>
              </a:rPr>
              <a:t>　　</a:t>
            </a:r>
            <a:r>
              <a:rPr lang="en-US" altLang="zh-TW" sz="1200" dirty="0">
                <a:solidFill>
                  <a:prstClr val="black"/>
                </a:solidFill>
                <a:latin typeface="jf open 粉圓 1.0" panose="020F0500000000000000" pitchFamily="34" charset="-120"/>
                <a:ea typeface="jf open 粉圓 1.0" panose="020F0500000000000000" pitchFamily="34" charset="-120"/>
              </a:rPr>
              <a:t>【</a:t>
            </a:r>
            <a:r>
              <a:rPr lang="zh-TW" altLang="en-US" sz="1200" dirty="0">
                <a:solidFill>
                  <a:prstClr val="black"/>
                </a:solidFill>
                <a:latin typeface="jf open 粉圓 1.0" panose="020F0500000000000000" pitchFamily="34" charset="-120"/>
                <a:ea typeface="jf open 粉圓 1.0" panose="020F0500000000000000" pitchFamily="34" charset="-120"/>
              </a:rPr>
              <a:t>罕見北區天籟合唱團－兒童班</a:t>
            </a:r>
            <a:r>
              <a:rPr lang="en-US" altLang="zh-TW" sz="1200" dirty="0">
                <a:solidFill>
                  <a:prstClr val="black"/>
                </a:solidFill>
                <a:latin typeface="jf open 粉圓 1.0" panose="020F0500000000000000" pitchFamily="34" charset="-120"/>
                <a:ea typeface="jf open 粉圓 1.0" panose="020F0500000000000000" pitchFamily="34" charset="-120"/>
              </a:rPr>
              <a:t>】</a:t>
            </a:r>
            <a:r>
              <a:rPr lang="zh-TW" altLang="en-US" sz="1200" dirty="0">
                <a:solidFill>
                  <a:prstClr val="black"/>
                </a:solidFill>
                <a:latin typeface="jf open 粉圓 1.0" panose="020F0500000000000000" pitchFamily="34" charset="-120"/>
                <a:ea typeface="jf open 粉圓 1.0" panose="020F0500000000000000" pitchFamily="34" charset="-120"/>
              </a:rPr>
              <a:t>教導小朋友基本的發聲、歌唱技巧，讓學員發掘自己的潛能，並在練唱的過程中彼此交流分享，形成相互支持的溫暖大家庭，歡度週六的午後時光。 </a:t>
            </a:r>
            <a:r>
              <a:rPr lang="zh-TW" altLang="en-US" sz="1200" dirty="0">
                <a:solidFill>
                  <a:srgbClr val="FF0000"/>
                </a:solidFill>
                <a:latin typeface="jf open 粉圓 1.0" panose="020F0500000000000000" pitchFamily="34" charset="-120"/>
                <a:ea typeface="jf open 粉圓 1.0" panose="020F0500000000000000" pitchFamily="34" charset="-120"/>
              </a:rPr>
              <a:t>本期課程將搭配</a:t>
            </a:r>
            <a:r>
              <a:rPr lang="en-US" altLang="zh-TW" sz="1200" dirty="0">
                <a:solidFill>
                  <a:srgbClr val="FF0000"/>
                </a:solidFill>
                <a:latin typeface="jf open 粉圓 1.0" panose="020F0500000000000000" pitchFamily="34" charset="-120"/>
                <a:ea typeface="jf open 粉圓 1.0" panose="020F0500000000000000" pitchFamily="34" charset="-120"/>
              </a:rPr>
              <a:t>11</a:t>
            </a:r>
            <a:r>
              <a:rPr lang="zh-TW" altLang="en-US" sz="1200" dirty="0">
                <a:solidFill>
                  <a:srgbClr val="FF0000"/>
                </a:solidFill>
                <a:latin typeface="jf open 粉圓 1.0" panose="020F0500000000000000" pitchFamily="34" charset="-120"/>
                <a:ea typeface="jf open 粉圓 1.0" panose="020F0500000000000000" pitchFamily="34" charset="-120"/>
              </a:rPr>
              <a:t>月</a:t>
            </a:r>
            <a:r>
              <a:rPr lang="en-US" altLang="zh-TW" sz="1200" dirty="0">
                <a:solidFill>
                  <a:srgbClr val="FF0000"/>
                </a:solidFill>
                <a:latin typeface="jf open 粉圓 1.0" panose="020F0500000000000000" pitchFamily="34" charset="-120"/>
                <a:ea typeface="jf open 粉圓 1.0" panose="020F0500000000000000" pitchFamily="34" charset="-120"/>
              </a:rPr>
              <a:t>6</a:t>
            </a:r>
            <a:r>
              <a:rPr lang="zh-TW" altLang="en-US" sz="1200" dirty="0">
                <a:solidFill>
                  <a:srgbClr val="FF0000"/>
                </a:solidFill>
                <a:latin typeface="jf open 粉圓 1.0" panose="020F0500000000000000" pitchFamily="34" charset="-120"/>
                <a:ea typeface="jf open 粉圓 1.0" panose="020F0500000000000000" pitchFamily="34" charset="-120"/>
              </a:rPr>
              <a:t>日年度音樂會成果展，我們一起努力</a:t>
            </a:r>
            <a:r>
              <a:rPr lang="zh-TW" altLang="en-US" sz="1200" dirty="0" smtClean="0">
                <a:solidFill>
                  <a:srgbClr val="FF0000"/>
                </a:solidFill>
                <a:latin typeface="jf open 粉圓 1.0" panose="020F0500000000000000" pitchFamily="34" charset="-120"/>
                <a:ea typeface="jf open 粉圓 1.0" panose="020F0500000000000000" pitchFamily="34" charset="-120"/>
              </a:rPr>
              <a:t>練習、上台</a:t>
            </a:r>
            <a:r>
              <a:rPr lang="zh-TW" altLang="en-US" sz="1200" dirty="0">
                <a:solidFill>
                  <a:srgbClr val="FF0000"/>
                </a:solidFill>
                <a:latin typeface="jf open 粉圓 1.0" panose="020F0500000000000000" pitchFamily="34" charset="-120"/>
                <a:ea typeface="jf open 粉圓 1.0" panose="020F0500000000000000" pitchFamily="34" charset="-120"/>
              </a:rPr>
              <a:t>表演吧！</a:t>
            </a:r>
            <a:endParaRPr lang="en-US" altLang="zh-TW" sz="1200" dirty="0">
              <a:solidFill>
                <a:srgbClr val="FF0000"/>
              </a:solidFill>
              <a:latin typeface="jf open 粉圓 1.0" panose="020F0500000000000000" pitchFamily="34" charset="-120"/>
              <a:ea typeface="jf open 粉圓 1.0" panose="020F0500000000000000" pitchFamily="34" charset="-120"/>
            </a:endParaRPr>
          </a:p>
        </p:txBody>
      </p:sp>
      <p:sp>
        <p:nvSpPr>
          <p:cNvPr id="52" name="矩形 51"/>
          <p:cNvSpPr/>
          <p:nvPr/>
        </p:nvSpPr>
        <p:spPr>
          <a:xfrm>
            <a:off x="1780436" y="3313620"/>
            <a:ext cx="4512239" cy="1308050"/>
          </a:xfrm>
          <a:prstGeom prst="rect">
            <a:avLst/>
          </a:prstGeom>
        </p:spPr>
        <p:txBody>
          <a:bodyPr wrap="square">
            <a:spAutoFit/>
          </a:bodyPr>
          <a:lstStyle/>
          <a:p>
            <a:r>
              <a:rPr lang="en-US" altLang="zh-TW" sz="1300" dirty="0">
                <a:solidFill>
                  <a:prstClr val="black"/>
                </a:solidFill>
                <a:latin typeface="jf open 粉圓 1.0" panose="020F0500000000000000" pitchFamily="34" charset="-120"/>
                <a:ea typeface="jf open 粉圓 1.0" panose="020F0500000000000000" pitchFamily="34" charset="-120"/>
              </a:rPr>
              <a:t>9/3</a:t>
            </a:r>
            <a:r>
              <a:rPr lang="zh-TW" altLang="en-US" sz="1300" dirty="0">
                <a:solidFill>
                  <a:prstClr val="black"/>
                </a:solidFill>
                <a:latin typeface="jf open 粉圓 1.0" panose="020F0500000000000000" pitchFamily="34" charset="-120"/>
                <a:ea typeface="jf open 粉圓 1.0" panose="020F0500000000000000" pitchFamily="34" charset="-120"/>
              </a:rPr>
              <a:t>、</a:t>
            </a:r>
            <a:r>
              <a:rPr lang="en-US" altLang="zh-TW" sz="1300" dirty="0">
                <a:solidFill>
                  <a:prstClr val="black"/>
                </a:solidFill>
                <a:latin typeface="jf open 粉圓 1.0" panose="020F0500000000000000" pitchFamily="34" charset="-120"/>
                <a:ea typeface="jf open 粉圓 1.0" panose="020F0500000000000000" pitchFamily="34" charset="-120"/>
              </a:rPr>
              <a:t>9/17</a:t>
            </a:r>
            <a:r>
              <a:rPr lang="zh-TW" altLang="en-US" sz="1300" dirty="0">
                <a:solidFill>
                  <a:prstClr val="black"/>
                </a:solidFill>
                <a:latin typeface="jf open 粉圓 1.0" panose="020F0500000000000000" pitchFamily="34" charset="-120"/>
                <a:ea typeface="jf open 粉圓 1.0" panose="020F0500000000000000" pitchFamily="34" charset="-120"/>
              </a:rPr>
              <a:t>、</a:t>
            </a:r>
            <a:r>
              <a:rPr lang="en-US" altLang="zh-TW" sz="1300" dirty="0">
                <a:solidFill>
                  <a:prstClr val="black"/>
                </a:solidFill>
                <a:latin typeface="jf open 粉圓 1.0" panose="020F0500000000000000" pitchFamily="34" charset="-120"/>
                <a:ea typeface="jf open 粉圓 1.0" panose="020F0500000000000000" pitchFamily="34" charset="-120"/>
              </a:rPr>
              <a:t>9/24</a:t>
            </a:r>
            <a:r>
              <a:rPr lang="zh-TW" altLang="en-US" sz="1300" dirty="0">
                <a:solidFill>
                  <a:prstClr val="black"/>
                </a:solidFill>
                <a:latin typeface="jf open 粉圓 1.0" panose="020F0500000000000000" pitchFamily="34" charset="-120"/>
                <a:ea typeface="jf open 粉圓 1.0" panose="020F0500000000000000" pitchFamily="34" charset="-120"/>
              </a:rPr>
              <a:t>、</a:t>
            </a:r>
            <a:r>
              <a:rPr lang="en-US" altLang="zh-TW" sz="1300" dirty="0">
                <a:solidFill>
                  <a:prstClr val="black"/>
                </a:solidFill>
                <a:latin typeface="jf open 粉圓 1.0" panose="020F0500000000000000" pitchFamily="34" charset="-120"/>
                <a:ea typeface="jf open 粉圓 1.0" panose="020F0500000000000000" pitchFamily="34" charset="-120"/>
              </a:rPr>
              <a:t>10/1</a:t>
            </a:r>
            <a:r>
              <a:rPr lang="zh-TW" altLang="en-US" sz="1300" dirty="0">
                <a:solidFill>
                  <a:prstClr val="black"/>
                </a:solidFill>
                <a:latin typeface="jf open 粉圓 1.0" panose="020F0500000000000000" pitchFamily="34" charset="-120"/>
                <a:ea typeface="jf open 粉圓 1.0" panose="020F0500000000000000" pitchFamily="34" charset="-120"/>
              </a:rPr>
              <a:t>、</a:t>
            </a:r>
            <a:r>
              <a:rPr lang="en-US" altLang="zh-TW" sz="1300" dirty="0">
                <a:solidFill>
                  <a:prstClr val="black"/>
                </a:solidFill>
                <a:latin typeface="jf open 粉圓 1.0" panose="020F0500000000000000" pitchFamily="34" charset="-120"/>
                <a:ea typeface="jf open 粉圓 1.0" panose="020F0500000000000000" pitchFamily="34" charset="-120"/>
              </a:rPr>
              <a:t>10/8</a:t>
            </a:r>
            <a:r>
              <a:rPr lang="zh-TW" altLang="en-US" sz="1300" dirty="0">
                <a:solidFill>
                  <a:prstClr val="black"/>
                </a:solidFill>
                <a:latin typeface="jf open 粉圓 1.0" panose="020F0500000000000000" pitchFamily="34" charset="-120"/>
                <a:ea typeface="jf open 粉圓 1.0" panose="020F0500000000000000" pitchFamily="34" charset="-120"/>
              </a:rPr>
              <a:t>、</a:t>
            </a:r>
            <a:r>
              <a:rPr lang="en-US" altLang="zh-TW" sz="1300" dirty="0">
                <a:solidFill>
                  <a:prstClr val="black"/>
                </a:solidFill>
                <a:latin typeface="jf open 粉圓 1.0" panose="020F0500000000000000" pitchFamily="34" charset="-120"/>
                <a:ea typeface="jf open 粉圓 1.0" panose="020F0500000000000000" pitchFamily="34" charset="-120"/>
              </a:rPr>
              <a:t>10/15</a:t>
            </a:r>
            <a:r>
              <a:rPr lang="zh-TW" altLang="en-US" sz="1300" dirty="0">
                <a:solidFill>
                  <a:prstClr val="black"/>
                </a:solidFill>
                <a:latin typeface="jf open 粉圓 1.0" panose="020F0500000000000000" pitchFamily="34" charset="-120"/>
                <a:ea typeface="jf open 粉圓 1.0" panose="020F0500000000000000" pitchFamily="34" charset="-120"/>
              </a:rPr>
              <a:t>、</a:t>
            </a:r>
            <a:r>
              <a:rPr lang="en-US" altLang="zh-TW" sz="1300" dirty="0">
                <a:solidFill>
                  <a:prstClr val="black"/>
                </a:solidFill>
                <a:latin typeface="jf open 粉圓 1.0" panose="020F0500000000000000" pitchFamily="34" charset="-120"/>
                <a:ea typeface="jf open 粉圓 1.0" panose="020F0500000000000000" pitchFamily="34" charset="-120"/>
              </a:rPr>
              <a:t>10/22</a:t>
            </a:r>
            <a:r>
              <a:rPr lang="zh-TW" altLang="en-US" sz="1300" dirty="0">
                <a:solidFill>
                  <a:prstClr val="black"/>
                </a:solidFill>
                <a:latin typeface="jf open 粉圓 1.0" panose="020F0500000000000000" pitchFamily="34" charset="-120"/>
                <a:ea typeface="jf open 粉圓 1.0" panose="020F0500000000000000" pitchFamily="34" charset="-120"/>
              </a:rPr>
              <a:t>、</a:t>
            </a:r>
            <a:r>
              <a:rPr lang="en-US" altLang="zh-TW" sz="1300" dirty="0">
                <a:solidFill>
                  <a:prstClr val="black"/>
                </a:solidFill>
                <a:latin typeface="jf open 粉圓 1.0" panose="020F0500000000000000" pitchFamily="34" charset="-120"/>
                <a:ea typeface="jf open 粉圓 1.0" panose="020F0500000000000000" pitchFamily="34" charset="-120"/>
              </a:rPr>
              <a:t>10/29</a:t>
            </a:r>
            <a:r>
              <a:rPr lang="zh-TW" altLang="en-US" sz="1300" dirty="0">
                <a:solidFill>
                  <a:prstClr val="black"/>
                </a:solidFill>
                <a:latin typeface="jf open 粉圓 1.0" panose="020F0500000000000000" pitchFamily="34" charset="-120"/>
                <a:ea typeface="jf open 粉圓 1.0" panose="020F0500000000000000" pitchFamily="34" charset="-120"/>
              </a:rPr>
              <a:t>、</a:t>
            </a:r>
            <a:r>
              <a:rPr lang="en-US" altLang="zh-TW" sz="1300" dirty="0">
                <a:solidFill>
                  <a:prstClr val="black"/>
                </a:solidFill>
                <a:latin typeface="jf open 粉圓 1.0" panose="020F0500000000000000" pitchFamily="34" charset="-120"/>
                <a:ea typeface="jf open 粉圓 1.0" panose="020F0500000000000000" pitchFamily="34" charset="-120"/>
              </a:rPr>
              <a:t>11/5</a:t>
            </a:r>
            <a:r>
              <a:rPr lang="zh-TW" altLang="en-US" sz="1300" dirty="0">
                <a:solidFill>
                  <a:prstClr val="black"/>
                </a:solidFill>
                <a:latin typeface="jf open 粉圓 1.0" panose="020F0500000000000000" pitchFamily="34" charset="-120"/>
                <a:ea typeface="jf open 粉圓 1.0" panose="020F0500000000000000" pitchFamily="34" charset="-120"/>
              </a:rPr>
              <a:t>、</a:t>
            </a:r>
            <a:r>
              <a:rPr lang="en-US" altLang="zh-TW" sz="1300" dirty="0">
                <a:solidFill>
                  <a:prstClr val="black"/>
                </a:solidFill>
                <a:latin typeface="jf open 粉圓 1.0" panose="020F0500000000000000" pitchFamily="34" charset="-120"/>
                <a:ea typeface="jf open 粉圓 1.0" panose="020F0500000000000000" pitchFamily="34" charset="-120"/>
              </a:rPr>
              <a:t>11/12</a:t>
            </a:r>
            <a:r>
              <a:rPr lang="zh-TW" altLang="zh-TW" sz="1300" dirty="0" smtClean="0">
                <a:solidFill>
                  <a:prstClr val="black"/>
                </a:solidFill>
                <a:latin typeface="jf open 粉圓 1.0" panose="020F0500000000000000" pitchFamily="34" charset="-120"/>
                <a:ea typeface="jf open 粉圓 1.0" panose="020F0500000000000000" pitchFamily="34" charset="-120"/>
              </a:rPr>
              <a:t>。</a:t>
            </a:r>
            <a:endParaRPr lang="zh-TW" altLang="zh-TW" sz="1300" dirty="0">
              <a:solidFill>
                <a:prstClr val="black"/>
              </a:solidFill>
              <a:latin typeface="jf open 粉圓 1.0" panose="020F0500000000000000" pitchFamily="34" charset="-120"/>
              <a:ea typeface="jf open 粉圓 1.0" panose="020F0500000000000000" pitchFamily="34" charset="-120"/>
            </a:endParaRPr>
          </a:p>
          <a:p>
            <a:r>
              <a:rPr lang="zh-TW" altLang="en-US" sz="1300" b="1" dirty="0">
                <a:solidFill>
                  <a:prstClr val="black"/>
                </a:solidFill>
                <a:latin typeface="微軟正黑體" panose="020B0604030504040204" pitchFamily="34" charset="-120"/>
                <a:ea typeface="微軟正黑體" panose="020B0604030504040204" pitchFamily="34" charset="-120"/>
              </a:rPr>
              <a:t>每</a:t>
            </a:r>
            <a:r>
              <a:rPr lang="zh-TW" altLang="zh-TW" sz="1300" b="1" dirty="0">
                <a:solidFill>
                  <a:prstClr val="black"/>
                </a:solidFill>
                <a:latin typeface="微軟正黑體" panose="020B0604030504040204" pitchFamily="34" charset="-120"/>
                <a:ea typeface="微軟正黑體" panose="020B0604030504040204" pitchFamily="34" charset="-120"/>
              </a:rPr>
              <a:t>週</a:t>
            </a:r>
            <a:r>
              <a:rPr lang="zh-TW" altLang="zh-TW" sz="1300" b="1" dirty="0" smtClean="0">
                <a:solidFill>
                  <a:prstClr val="black"/>
                </a:solidFill>
                <a:latin typeface="微軟正黑體" panose="020B0604030504040204" pitchFamily="34" charset="-120"/>
                <a:ea typeface="微軟正黑體" panose="020B0604030504040204" pitchFamily="34" charset="-120"/>
              </a:rPr>
              <a:t>六</a:t>
            </a:r>
            <a:r>
              <a:rPr lang="zh-TW" altLang="en-US" sz="1300" b="1" dirty="0" smtClean="0">
                <a:solidFill>
                  <a:prstClr val="black"/>
                </a:solidFill>
                <a:latin typeface="微軟正黑體" panose="020B0604030504040204" pitchFamily="34" charset="-120"/>
                <a:ea typeface="微軟正黑體" panose="020B0604030504040204" pitchFamily="34" charset="-120"/>
              </a:rPr>
              <a:t>下</a:t>
            </a:r>
            <a:r>
              <a:rPr lang="zh-TW" altLang="zh-TW" sz="1300" b="1" dirty="0" smtClean="0">
                <a:solidFill>
                  <a:prstClr val="black"/>
                </a:solidFill>
                <a:latin typeface="微軟正黑體" panose="020B0604030504040204" pitchFamily="34" charset="-120"/>
                <a:ea typeface="微軟正黑體" panose="020B0604030504040204" pitchFamily="34" charset="-120"/>
              </a:rPr>
              <a:t>午</a:t>
            </a:r>
            <a:r>
              <a:rPr lang="en-US" altLang="zh-TW" sz="1300" b="1" dirty="0">
                <a:solidFill>
                  <a:prstClr val="black"/>
                </a:solidFill>
                <a:latin typeface="微軟正黑體" panose="020B0604030504040204" pitchFamily="34" charset="-120"/>
                <a:ea typeface="微軟正黑體" panose="020B0604030504040204" pitchFamily="34" charset="-120"/>
              </a:rPr>
              <a:t>2</a:t>
            </a:r>
            <a:r>
              <a:rPr lang="zh-TW" altLang="zh-TW" sz="1300" b="1" dirty="0" smtClean="0">
                <a:solidFill>
                  <a:prstClr val="black"/>
                </a:solidFill>
                <a:latin typeface="微軟正黑體" panose="020B0604030504040204" pitchFamily="34" charset="-120"/>
                <a:ea typeface="微軟正黑體" panose="020B0604030504040204" pitchFamily="34" charset="-120"/>
              </a:rPr>
              <a:t>點到</a:t>
            </a:r>
            <a:r>
              <a:rPr lang="en-US" altLang="zh-TW" sz="1300" b="1" dirty="0">
                <a:solidFill>
                  <a:prstClr val="black"/>
                </a:solidFill>
                <a:latin typeface="微軟正黑體" panose="020B0604030504040204" pitchFamily="34" charset="-120"/>
                <a:ea typeface="微軟正黑體" panose="020B0604030504040204" pitchFamily="34" charset="-120"/>
              </a:rPr>
              <a:t>3</a:t>
            </a:r>
            <a:r>
              <a:rPr lang="zh-TW" altLang="zh-TW" sz="1300" b="1" dirty="0" smtClean="0">
                <a:solidFill>
                  <a:prstClr val="black"/>
                </a:solidFill>
                <a:latin typeface="微軟正黑體" panose="020B0604030504040204" pitchFamily="34" charset="-120"/>
                <a:ea typeface="微軟正黑體" panose="020B0604030504040204" pitchFamily="34" charset="-120"/>
              </a:rPr>
              <a:t>點</a:t>
            </a:r>
            <a:r>
              <a:rPr lang="zh-TW" altLang="zh-TW" sz="1300" b="1" dirty="0">
                <a:solidFill>
                  <a:prstClr val="black"/>
                </a:solidFill>
                <a:latin typeface="微軟正黑體" panose="020B0604030504040204" pitchFamily="34" charset="-120"/>
                <a:ea typeface="微軟正黑體" panose="020B0604030504040204" pitchFamily="34" charset="-120"/>
              </a:rPr>
              <a:t>，共計十堂課</a:t>
            </a:r>
            <a:r>
              <a:rPr lang="zh-TW" altLang="en-US" sz="1300" b="1" dirty="0" smtClean="0">
                <a:solidFill>
                  <a:prstClr val="black"/>
                </a:solidFill>
                <a:latin typeface="微軟正黑體" panose="020B0604030504040204" pitchFamily="34" charset="-120"/>
                <a:ea typeface="微軟正黑體" panose="020B0604030504040204" pitchFamily="34" charset="-120"/>
              </a:rPr>
              <a:t>。</a:t>
            </a:r>
            <a:r>
              <a:rPr lang="en-US" altLang="zh-TW" sz="1300" b="1" dirty="0" smtClean="0">
                <a:solidFill>
                  <a:prstClr val="black"/>
                </a:solidFill>
                <a:latin typeface="微軟正黑體" panose="020B0604030504040204" pitchFamily="34" charset="-120"/>
                <a:ea typeface="微軟正黑體" panose="020B0604030504040204" pitchFamily="34" charset="-120"/>
              </a:rPr>
              <a:t/>
            </a:r>
            <a:br>
              <a:rPr lang="en-US" altLang="zh-TW" sz="1300" b="1" dirty="0" smtClean="0">
                <a:solidFill>
                  <a:prstClr val="black"/>
                </a:solidFill>
                <a:latin typeface="微軟正黑體" panose="020B0604030504040204" pitchFamily="34" charset="-120"/>
                <a:ea typeface="微軟正黑體" panose="020B0604030504040204" pitchFamily="34" charset="-120"/>
              </a:rPr>
            </a:br>
            <a:r>
              <a:rPr lang="en-US" altLang="zh-TW" sz="1300" dirty="0" smtClean="0">
                <a:solidFill>
                  <a:srgbClr val="FF0000"/>
                </a:solidFill>
                <a:latin typeface="微軟正黑體" panose="020B0604030504040204" pitchFamily="34" charset="-120"/>
                <a:ea typeface="微軟正黑體" panose="020B0604030504040204" pitchFamily="34" charset="-120"/>
              </a:rPr>
              <a:t>11/6(</a:t>
            </a:r>
            <a:r>
              <a:rPr lang="zh-TW" altLang="zh-TW" sz="1300" dirty="0">
                <a:solidFill>
                  <a:srgbClr val="FF0000"/>
                </a:solidFill>
                <a:latin typeface="微軟正黑體" panose="020B0604030504040204" pitchFamily="34" charset="-120"/>
                <a:ea typeface="微軟正黑體" panose="020B0604030504040204" pitchFamily="34" charset="-120"/>
              </a:rPr>
              <a:t>日</a:t>
            </a:r>
            <a:r>
              <a:rPr lang="en-US" altLang="zh-TW" sz="1300" dirty="0">
                <a:solidFill>
                  <a:srgbClr val="FF0000"/>
                </a:solidFill>
                <a:latin typeface="微軟正黑體" panose="020B0604030504040204" pitchFamily="34" charset="-120"/>
                <a:ea typeface="微軟正黑體" panose="020B0604030504040204" pitchFamily="34" charset="-120"/>
              </a:rPr>
              <a:t>)</a:t>
            </a:r>
            <a:r>
              <a:rPr lang="zh-TW" altLang="zh-TW" sz="1300" dirty="0">
                <a:solidFill>
                  <a:srgbClr val="FF0000"/>
                </a:solidFill>
                <a:latin typeface="微軟正黑體" panose="020B0604030504040204" pitchFamily="34" charset="-120"/>
                <a:ea typeface="微軟正黑體" panose="020B0604030504040204" pitchFamily="34" charset="-120"/>
              </a:rPr>
              <a:t>為本會舉辦之年度音樂會，總參與次數達</a:t>
            </a:r>
            <a:r>
              <a:rPr lang="en-US" altLang="zh-TW" sz="1300" dirty="0">
                <a:solidFill>
                  <a:srgbClr val="FF0000"/>
                </a:solidFill>
                <a:latin typeface="微軟正黑體" panose="020B0604030504040204" pitchFamily="34" charset="-120"/>
                <a:ea typeface="微軟正黑體" panose="020B0604030504040204" pitchFamily="34" charset="-120"/>
              </a:rPr>
              <a:t>80%</a:t>
            </a:r>
            <a:r>
              <a:rPr lang="zh-TW" altLang="zh-TW" sz="1300" dirty="0">
                <a:solidFill>
                  <a:srgbClr val="FF0000"/>
                </a:solidFill>
                <a:latin typeface="微軟正黑體" panose="020B0604030504040204" pitchFamily="34" charset="-120"/>
                <a:ea typeface="微軟正黑體" panose="020B0604030504040204" pitchFamily="34" charset="-120"/>
              </a:rPr>
              <a:t>以上，認真參與課程，將有機會於音樂會上台獻唱表演～</a:t>
            </a:r>
            <a:r>
              <a:rPr lang="en-US" altLang="zh-TW" sz="1300" dirty="0">
                <a:solidFill>
                  <a:srgbClr val="FF0000"/>
                </a:solidFill>
                <a:latin typeface="微軟正黑體" panose="020B0604030504040204" pitchFamily="34" charset="-120"/>
                <a:ea typeface="微軟正黑體" panose="020B0604030504040204" pitchFamily="34" charset="-120"/>
              </a:rPr>
              <a:t>♫</a:t>
            </a:r>
            <a:endParaRPr lang="zh-TW" altLang="zh-TW" sz="1300" dirty="0">
              <a:solidFill>
                <a:srgbClr val="FF0000"/>
              </a:solidFill>
              <a:latin typeface="微軟正黑體" panose="020B0604030504040204" pitchFamily="34" charset="-120"/>
              <a:ea typeface="微軟正黑體" panose="020B0604030504040204" pitchFamily="34" charset="-120"/>
            </a:endParaRPr>
          </a:p>
          <a:p>
            <a:pPr algn="just"/>
            <a:endParaRPr lang="en-US" altLang="zh-TW" sz="1400" b="1" dirty="0">
              <a:solidFill>
                <a:prstClr val="black"/>
              </a:solidFill>
              <a:latin typeface="jf open 粉圓 1.0" panose="020F0500000000000000" pitchFamily="34" charset="-120"/>
              <a:ea typeface="jf open 粉圓 1.0" panose="020F0500000000000000" pitchFamily="34" charset="-120"/>
            </a:endParaRPr>
          </a:p>
        </p:txBody>
      </p:sp>
      <p:sp>
        <p:nvSpPr>
          <p:cNvPr id="61" name="矩形 60"/>
          <p:cNvSpPr/>
          <p:nvPr/>
        </p:nvSpPr>
        <p:spPr>
          <a:xfrm>
            <a:off x="1812460" y="6082034"/>
            <a:ext cx="4087280" cy="1169551"/>
          </a:xfrm>
          <a:prstGeom prst="rect">
            <a:avLst/>
          </a:prstGeom>
        </p:spPr>
        <p:txBody>
          <a:bodyPr wrap="square">
            <a:spAutoFit/>
          </a:bodyPr>
          <a:lstStyle/>
          <a:p>
            <a:r>
              <a:rPr lang="zh-TW" altLang="en-US" sz="1400" dirty="0">
                <a:solidFill>
                  <a:prstClr val="black"/>
                </a:solidFill>
                <a:latin typeface="jf open 粉圓 1.0" panose="020F0500000000000000" pitchFamily="34" charset="-120"/>
                <a:ea typeface="jf open 粉圓 1.0" panose="020F0500000000000000" pitchFamily="34" charset="-120"/>
              </a:rPr>
              <a:t>①表單網址</a:t>
            </a:r>
            <a:r>
              <a:rPr lang="zh-TW" altLang="en-US" sz="1400" dirty="0" smtClean="0">
                <a:solidFill>
                  <a:prstClr val="black"/>
                </a:solidFill>
                <a:latin typeface="jf open 粉圓 1.0" panose="020F0500000000000000" pitchFamily="34" charset="-120"/>
                <a:ea typeface="jf open 粉圓 1.0" panose="020F0500000000000000" pitchFamily="34" charset="-120"/>
              </a:rPr>
              <a:t>：</a:t>
            </a:r>
            <a:r>
              <a:rPr lang="en-US" altLang="zh-TW" sz="1400" dirty="0">
                <a:solidFill>
                  <a:prstClr val="black"/>
                </a:solidFill>
                <a:latin typeface="jf open 粉圓 1.0" panose="020F0500000000000000" pitchFamily="34" charset="-120"/>
                <a:ea typeface="jf open 粉圓 1.0" panose="020F0500000000000000" pitchFamily="34" charset="-120"/>
              </a:rPr>
              <a:t>https://reurl.cc/kE7eE3</a:t>
            </a:r>
            <a:endParaRPr lang="en-US" altLang="zh-TW" sz="1400" dirty="0" smtClean="0">
              <a:solidFill>
                <a:prstClr val="black"/>
              </a:solidFill>
              <a:latin typeface="jf open 粉圓 1.0" panose="020F0500000000000000" pitchFamily="34" charset="-120"/>
              <a:ea typeface="jf open 粉圓 1.0" panose="020F0500000000000000" pitchFamily="34" charset="-120"/>
            </a:endParaRPr>
          </a:p>
          <a:p>
            <a:r>
              <a:rPr lang="zh-TW" altLang="en-US" sz="1400" dirty="0" smtClean="0">
                <a:latin typeface="jf open 粉圓 1.0" panose="020F0500000000000000" pitchFamily="34" charset="-120"/>
                <a:ea typeface="jf open 粉圓 1.0" panose="020F0500000000000000" pitchFamily="34" charset="-120"/>
              </a:rPr>
              <a:t>或</a:t>
            </a:r>
            <a:r>
              <a:rPr lang="zh-TW" altLang="en-US" sz="1400" dirty="0">
                <a:latin typeface="jf open 粉圓 1.0" panose="020F0500000000000000" pitchFamily="34" charset="-120"/>
                <a:ea typeface="jf open 粉圓 1.0" panose="020F0500000000000000" pitchFamily="34" charset="-120"/>
              </a:rPr>
              <a:t>掃描右方</a:t>
            </a:r>
            <a:r>
              <a:rPr lang="en-US" altLang="zh-TW" sz="1400" dirty="0" err="1">
                <a:latin typeface="jf open 粉圓 1.0" panose="020F0500000000000000" pitchFamily="34" charset="-120"/>
                <a:ea typeface="jf open 粉圓 1.0" panose="020F0500000000000000" pitchFamily="34" charset="-120"/>
              </a:rPr>
              <a:t>QRcode</a:t>
            </a:r>
            <a:r>
              <a:rPr lang="zh-TW" altLang="en-US" sz="1400" dirty="0">
                <a:latin typeface="jf open 粉圓 1.0" panose="020F0500000000000000" pitchFamily="34" charset="-120"/>
                <a:ea typeface="jf open 粉圓 1.0" panose="020F0500000000000000" pitchFamily="34" charset="-120"/>
              </a:rPr>
              <a:t>填寫線上表單報名</a:t>
            </a:r>
            <a:r>
              <a:rPr lang="en-US" altLang="zh-TW" sz="1400" dirty="0">
                <a:latin typeface="jf open 粉圓 1.0" panose="020F0500000000000000" pitchFamily="34" charset="-120"/>
                <a:ea typeface="jf open 粉圓 1.0" panose="020F0500000000000000" pitchFamily="34" charset="-120"/>
              </a:rPr>
              <a:t/>
            </a:r>
            <a:br>
              <a:rPr lang="en-US" altLang="zh-TW" sz="1400" dirty="0">
                <a:latin typeface="jf open 粉圓 1.0" panose="020F0500000000000000" pitchFamily="34" charset="-120"/>
                <a:ea typeface="jf open 粉圓 1.0" panose="020F0500000000000000" pitchFamily="34" charset="-120"/>
              </a:rPr>
            </a:br>
            <a:r>
              <a:rPr lang="en-US" altLang="zh-TW" sz="1400" dirty="0">
                <a:latin typeface="jf open 粉圓 1.0" panose="020F0500000000000000" pitchFamily="34" charset="-120"/>
                <a:ea typeface="jf open 粉圓 1.0" panose="020F0500000000000000" pitchFamily="34" charset="-120"/>
              </a:rPr>
              <a:t>②</a:t>
            </a:r>
            <a:r>
              <a:rPr lang="zh-TW" altLang="en-US" sz="1400" dirty="0">
                <a:latin typeface="jf open 粉圓 1.0" panose="020F0500000000000000" pitchFamily="34" charset="-120"/>
                <a:ea typeface="jf open 粉圓 1.0" panose="020F0500000000000000" pitchFamily="34" charset="-120"/>
              </a:rPr>
              <a:t>郵寄：</a:t>
            </a:r>
            <a:r>
              <a:rPr lang="en-US" altLang="zh-TW" sz="1400" dirty="0">
                <a:latin typeface="jf open 粉圓 1.0" panose="020F0500000000000000" pitchFamily="34" charset="-120"/>
                <a:ea typeface="jf open 粉圓 1.0" panose="020F0500000000000000" pitchFamily="34" charset="-120"/>
              </a:rPr>
              <a:t>104</a:t>
            </a:r>
            <a:r>
              <a:rPr lang="zh-TW" altLang="en-US" sz="1400" dirty="0">
                <a:latin typeface="jf open 粉圓 1.0" panose="020F0500000000000000" pitchFamily="34" charset="-120"/>
                <a:ea typeface="jf open 粉圓 1.0" panose="020F0500000000000000" pitchFamily="34" charset="-120"/>
              </a:rPr>
              <a:t>台北市中山區長春路</a:t>
            </a:r>
            <a:r>
              <a:rPr lang="en-US" altLang="zh-TW" sz="1400" dirty="0">
                <a:latin typeface="jf open 粉圓 1.0" panose="020F0500000000000000" pitchFamily="34" charset="-120"/>
                <a:ea typeface="jf open 粉圓 1.0" panose="020F0500000000000000" pitchFamily="34" charset="-120"/>
              </a:rPr>
              <a:t>20</a:t>
            </a:r>
            <a:r>
              <a:rPr lang="zh-TW" altLang="en-US" sz="1400" dirty="0">
                <a:latin typeface="jf open 粉圓 1.0" panose="020F0500000000000000" pitchFamily="34" charset="-120"/>
                <a:ea typeface="jf open 粉圓 1.0" panose="020F0500000000000000" pitchFamily="34" charset="-120"/>
              </a:rPr>
              <a:t>號</a:t>
            </a:r>
            <a:r>
              <a:rPr lang="en-US" altLang="zh-TW" sz="1400" dirty="0">
                <a:latin typeface="jf open 粉圓 1.0" panose="020F0500000000000000" pitchFamily="34" charset="-120"/>
                <a:ea typeface="jf open 粉圓 1.0" panose="020F0500000000000000" pitchFamily="34" charset="-120"/>
              </a:rPr>
              <a:t>6</a:t>
            </a:r>
            <a:r>
              <a:rPr lang="zh-TW" altLang="en-US" sz="1400" dirty="0">
                <a:latin typeface="jf open 粉圓 1.0" panose="020F0500000000000000" pitchFamily="34" charset="-120"/>
                <a:ea typeface="jf open 粉圓 1.0" panose="020F0500000000000000" pitchFamily="34" charset="-120"/>
              </a:rPr>
              <a:t>樓 </a:t>
            </a:r>
            <a:r>
              <a:rPr lang="en-US" altLang="zh-TW" sz="1400" dirty="0" smtClean="0">
                <a:latin typeface="jf open 粉圓 1.0" panose="020F0500000000000000" pitchFamily="34" charset="-120"/>
                <a:ea typeface="jf open 粉圓 1.0" panose="020F0500000000000000" pitchFamily="34" charset="-120"/>
              </a:rPr>
              <a:t/>
            </a:r>
            <a:br>
              <a:rPr lang="en-US" altLang="zh-TW" sz="1400" dirty="0" smtClean="0">
                <a:latin typeface="jf open 粉圓 1.0" panose="020F0500000000000000" pitchFamily="34" charset="-120"/>
                <a:ea typeface="jf open 粉圓 1.0" panose="020F0500000000000000" pitchFamily="34" charset="-120"/>
              </a:rPr>
            </a:br>
            <a:r>
              <a:rPr lang="zh-TW" altLang="en-US" sz="1400" dirty="0" smtClean="0">
                <a:latin typeface="jf open 粉圓 1.0" panose="020F0500000000000000" pitchFamily="34" charset="-120"/>
                <a:ea typeface="jf open 粉圓 1.0" panose="020F0500000000000000" pitchFamily="34" charset="-120"/>
              </a:rPr>
              <a:t>表演</a:t>
            </a:r>
            <a:r>
              <a:rPr lang="zh-TW" altLang="en-US" sz="1400" dirty="0">
                <a:latin typeface="jf open 粉圓 1.0" panose="020F0500000000000000" pitchFamily="34" charset="-120"/>
                <a:ea typeface="jf open 粉圓 1.0" panose="020F0500000000000000" pitchFamily="34" charset="-120"/>
              </a:rPr>
              <a:t>工作坊</a:t>
            </a:r>
            <a:r>
              <a:rPr lang="en-US" altLang="zh-TW" sz="1400" dirty="0" smtClean="0">
                <a:latin typeface="jf open 粉圓 1.0" panose="020F0500000000000000" pitchFamily="34" charset="-120"/>
                <a:ea typeface="jf open 粉圓 1.0" panose="020F0500000000000000" pitchFamily="34" charset="-120"/>
              </a:rPr>
              <a:t>-</a:t>
            </a:r>
            <a:r>
              <a:rPr lang="zh-TW" altLang="en-US" sz="1400" dirty="0" smtClean="0">
                <a:latin typeface="jf open 粉圓 1.0" panose="020F0500000000000000" pitchFamily="34" charset="-120"/>
                <a:ea typeface="jf open 粉圓 1.0" panose="020F0500000000000000" pitchFamily="34" charset="-120"/>
              </a:rPr>
              <a:t>兒童班收</a:t>
            </a:r>
            <a:endParaRPr lang="zh-TW" altLang="en-US" sz="1400" dirty="0">
              <a:latin typeface="jf open 粉圓 1.0" panose="020F0500000000000000" pitchFamily="34" charset="-120"/>
              <a:ea typeface="jf open 粉圓 1.0" panose="020F0500000000000000" pitchFamily="34" charset="-120"/>
            </a:endParaRPr>
          </a:p>
          <a:p>
            <a:endParaRPr lang="zh-TW" altLang="en-US" sz="1400" dirty="0">
              <a:solidFill>
                <a:prstClr val="black"/>
              </a:solidFill>
              <a:latin typeface="jf open 粉圓 1.0" panose="020F0500000000000000" pitchFamily="34" charset="-120"/>
              <a:ea typeface="jf open 粉圓 1.0" panose="020F0500000000000000" pitchFamily="34" charset="-120"/>
            </a:endParaRPr>
          </a:p>
        </p:txBody>
      </p:sp>
      <p:sp>
        <p:nvSpPr>
          <p:cNvPr id="5" name="文字方塊 4"/>
          <p:cNvSpPr txBox="1"/>
          <p:nvPr/>
        </p:nvSpPr>
        <p:spPr>
          <a:xfrm>
            <a:off x="1745173" y="4436983"/>
            <a:ext cx="4672744" cy="307777"/>
          </a:xfrm>
          <a:prstGeom prst="rect">
            <a:avLst/>
          </a:prstGeom>
          <a:noFill/>
        </p:spPr>
        <p:txBody>
          <a:bodyPr wrap="square" rtlCol="0">
            <a:spAutoFit/>
          </a:bodyPr>
          <a:lstStyle/>
          <a:p>
            <a:pPr algn="just"/>
            <a:r>
              <a:rPr lang="zh-TW" altLang="en-US" sz="1400" dirty="0" smtClean="0">
                <a:solidFill>
                  <a:prstClr val="black"/>
                </a:solidFill>
                <a:latin typeface="jf open 粉圓 1.0" panose="020F0500000000000000" pitchFamily="34" charset="-120"/>
                <a:ea typeface="jf open 粉圓 1.0" panose="020F0500000000000000" pitchFamily="34" charset="-120"/>
              </a:rPr>
              <a:t>雙連</a:t>
            </a:r>
            <a:r>
              <a:rPr lang="zh-TW" altLang="en-US" sz="1400" dirty="0">
                <a:solidFill>
                  <a:prstClr val="black"/>
                </a:solidFill>
                <a:latin typeface="jf open 粉圓 1.0" panose="020F0500000000000000" pitchFamily="34" charset="-120"/>
                <a:ea typeface="jf open 粉圓 1.0" panose="020F0500000000000000" pitchFamily="34" charset="-120"/>
              </a:rPr>
              <a:t>教會 </a:t>
            </a:r>
            <a:r>
              <a:rPr lang="en-US" altLang="zh-TW" sz="1400" dirty="0">
                <a:solidFill>
                  <a:prstClr val="black"/>
                </a:solidFill>
                <a:latin typeface="jf open 粉圓 1.0" panose="020F0500000000000000" pitchFamily="34" charset="-120"/>
                <a:ea typeface="jf open 粉圓 1.0" panose="020F0500000000000000" pitchFamily="34" charset="-120"/>
              </a:rPr>
              <a:t>8</a:t>
            </a:r>
            <a:r>
              <a:rPr lang="zh-TW" altLang="en-US" sz="1400" dirty="0">
                <a:solidFill>
                  <a:prstClr val="black"/>
                </a:solidFill>
                <a:latin typeface="jf open 粉圓 1.0" panose="020F0500000000000000" pitchFamily="34" charset="-120"/>
                <a:ea typeface="jf open 粉圓 1.0" panose="020F0500000000000000" pitchFamily="34" charset="-120"/>
              </a:rPr>
              <a:t>樓音樂教室</a:t>
            </a:r>
            <a:r>
              <a:rPr lang="en-US" altLang="zh-TW" sz="1400" dirty="0">
                <a:solidFill>
                  <a:prstClr val="black"/>
                </a:solidFill>
                <a:latin typeface="jf open 粉圓 1.0" panose="020F0500000000000000" pitchFamily="34" charset="-120"/>
                <a:ea typeface="jf open 粉圓 1.0" panose="020F0500000000000000" pitchFamily="34" charset="-120"/>
              </a:rPr>
              <a:t>(</a:t>
            </a:r>
            <a:r>
              <a:rPr lang="zh-TW" altLang="en-US" sz="1400" dirty="0">
                <a:solidFill>
                  <a:prstClr val="black"/>
                </a:solidFill>
                <a:latin typeface="jf open 粉圓 1.0" panose="020F0500000000000000" pitchFamily="34" charset="-120"/>
                <a:ea typeface="jf open 粉圓 1.0" panose="020F0500000000000000" pitchFamily="34" charset="-120"/>
              </a:rPr>
              <a:t>台北市中山區中山北路二段</a:t>
            </a:r>
            <a:r>
              <a:rPr lang="en-US" altLang="zh-TW" sz="1400" dirty="0">
                <a:solidFill>
                  <a:prstClr val="black"/>
                </a:solidFill>
                <a:latin typeface="jf open 粉圓 1.0" panose="020F0500000000000000" pitchFamily="34" charset="-120"/>
                <a:ea typeface="jf open 粉圓 1.0" panose="020F0500000000000000" pitchFamily="34" charset="-120"/>
              </a:rPr>
              <a:t>111</a:t>
            </a:r>
            <a:r>
              <a:rPr lang="zh-TW" altLang="en-US" sz="1400" dirty="0">
                <a:solidFill>
                  <a:prstClr val="black"/>
                </a:solidFill>
                <a:latin typeface="jf open 粉圓 1.0" panose="020F0500000000000000" pitchFamily="34" charset="-120"/>
                <a:ea typeface="jf open 粉圓 1.0" panose="020F0500000000000000" pitchFamily="34" charset="-120"/>
              </a:rPr>
              <a:t>號</a:t>
            </a:r>
            <a:r>
              <a:rPr lang="en-US" altLang="zh-TW" sz="1400" dirty="0" smtClean="0">
                <a:solidFill>
                  <a:prstClr val="black"/>
                </a:solidFill>
                <a:latin typeface="jf open 粉圓 1.0" panose="020F0500000000000000" pitchFamily="34" charset="-120"/>
                <a:ea typeface="jf open 粉圓 1.0" panose="020F0500000000000000" pitchFamily="34" charset="-120"/>
              </a:rPr>
              <a:t>)</a:t>
            </a:r>
            <a:endParaRPr lang="en-US" altLang="zh-TW" sz="1400" dirty="0">
              <a:solidFill>
                <a:prstClr val="black"/>
              </a:solidFill>
              <a:latin typeface="jf open 粉圓 1.0" panose="020F0500000000000000" pitchFamily="34" charset="-120"/>
              <a:ea typeface="jf open 粉圓 1.0" panose="020F0500000000000000" pitchFamily="34" charset="-120"/>
            </a:endParaRPr>
          </a:p>
        </p:txBody>
      </p:sp>
      <p:grpSp>
        <p:nvGrpSpPr>
          <p:cNvPr id="50" name="群組 49"/>
          <p:cNvGrpSpPr/>
          <p:nvPr/>
        </p:nvGrpSpPr>
        <p:grpSpPr>
          <a:xfrm>
            <a:off x="692697" y="7126524"/>
            <a:ext cx="1168811" cy="397804"/>
            <a:chOff x="1948363" y="3845324"/>
            <a:chExt cx="1216452" cy="455235"/>
          </a:xfrm>
        </p:grpSpPr>
        <p:sp>
          <p:nvSpPr>
            <p:cNvPr id="51" name="圓角矩形 50"/>
            <p:cNvSpPr/>
            <p:nvPr/>
          </p:nvSpPr>
          <p:spPr>
            <a:xfrm>
              <a:off x="2049762" y="3845324"/>
              <a:ext cx="1013655" cy="455235"/>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600" dirty="0">
                <a:solidFill>
                  <a:prstClr val="white"/>
                </a:solidFill>
                <a:latin typeface="Hanyi Senty Chalk Original" panose="03000600000000000000" pitchFamily="66" charset="-120"/>
                <a:ea typeface="Hanyi Senty Chalk Original" panose="03000600000000000000" pitchFamily="66" charset="-120"/>
              </a:endParaRPr>
            </a:p>
          </p:txBody>
        </p:sp>
        <p:sp>
          <p:nvSpPr>
            <p:cNvPr id="53" name="文字方塊 52"/>
            <p:cNvSpPr txBox="1"/>
            <p:nvPr/>
          </p:nvSpPr>
          <p:spPr>
            <a:xfrm>
              <a:off x="1948363" y="3905343"/>
              <a:ext cx="1216452" cy="387432"/>
            </a:xfrm>
            <a:prstGeom prst="rect">
              <a:avLst/>
            </a:prstGeom>
            <a:noFill/>
          </p:spPr>
          <p:txBody>
            <a:bodyPr wrap="square" rtlCol="0" anchor="ctr">
              <a:spAutoFit/>
            </a:bodyPr>
            <a:lstStyle/>
            <a:p>
              <a:pPr algn="ctr"/>
              <a:r>
                <a:rPr lang="zh-TW" altLang="en-US" sz="1600" dirty="0">
                  <a:solidFill>
                    <a:srgbClr val="FF0000"/>
                  </a:solidFill>
                  <a:latin typeface="Hanyi Senty Chalk Original" panose="03000600000000000000" pitchFamily="66" charset="-120"/>
                  <a:ea typeface="Hanyi Senty Chalk Original" panose="03000600000000000000" pitchFamily="66" charset="-120"/>
                </a:rPr>
                <a:t>注意事項</a:t>
              </a:r>
            </a:p>
          </p:txBody>
        </p:sp>
      </p:grpSp>
      <p:sp>
        <p:nvSpPr>
          <p:cNvPr id="7" name="文字方塊 6"/>
          <p:cNvSpPr txBox="1"/>
          <p:nvPr/>
        </p:nvSpPr>
        <p:spPr>
          <a:xfrm>
            <a:off x="1815349" y="7034905"/>
            <a:ext cx="3584553" cy="1384995"/>
          </a:xfrm>
          <a:prstGeom prst="rect">
            <a:avLst/>
          </a:prstGeom>
          <a:noFill/>
        </p:spPr>
        <p:txBody>
          <a:bodyPr wrap="square" rtlCol="0">
            <a:spAutoFit/>
          </a:bodyPr>
          <a:lstStyle/>
          <a:p>
            <a:pPr marL="0" lvl="1" algn="just"/>
            <a:r>
              <a:rPr lang="zh-TW" altLang="en-US" sz="1400" dirty="0">
                <a:solidFill>
                  <a:prstClr val="black"/>
                </a:solidFill>
                <a:latin typeface="jf open 粉圓 1.0" panose="020F0500000000000000" pitchFamily="34" charset="-120"/>
                <a:ea typeface="jf open 粉圓 1.0" panose="020F0500000000000000" pitchFamily="34" charset="-120"/>
              </a:rPr>
              <a:t>①</a:t>
            </a:r>
            <a:r>
              <a:rPr lang="zh-TW" altLang="zh-TW" sz="1400" dirty="0">
                <a:solidFill>
                  <a:prstClr val="black"/>
                </a:solidFill>
                <a:latin typeface="jf open 粉圓 1.0" panose="020F0500000000000000" pitchFamily="34" charset="-120"/>
                <a:ea typeface="jf open 粉圓 1.0" panose="020F0500000000000000" pitchFamily="34" charset="-120"/>
              </a:rPr>
              <a:t>報名截止日</a:t>
            </a:r>
            <a:r>
              <a:rPr lang="en-US" altLang="zh-TW" sz="1400" dirty="0">
                <a:solidFill>
                  <a:prstClr val="black"/>
                </a:solidFill>
                <a:latin typeface="jf open 粉圓 1.0" panose="020F0500000000000000" pitchFamily="34" charset="-120"/>
                <a:ea typeface="jf open 粉圓 1.0" panose="020F0500000000000000" pitchFamily="34" charset="-120"/>
              </a:rPr>
              <a:t>111</a:t>
            </a:r>
            <a:r>
              <a:rPr lang="zh-TW" altLang="zh-TW" sz="1400" dirty="0">
                <a:solidFill>
                  <a:prstClr val="black"/>
                </a:solidFill>
                <a:latin typeface="jf open 粉圓 1.0" panose="020F0500000000000000" pitchFamily="34" charset="-120"/>
                <a:ea typeface="jf open 粉圓 1.0" panose="020F0500000000000000" pitchFamily="34" charset="-120"/>
              </a:rPr>
              <a:t>年</a:t>
            </a:r>
            <a:r>
              <a:rPr lang="en-US" altLang="zh-TW" sz="1400" dirty="0" smtClean="0">
                <a:solidFill>
                  <a:prstClr val="black"/>
                </a:solidFill>
                <a:latin typeface="jf open 粉圓 1.0" panose="020F0500000000000000" pitchFamily="34" charset="-120"/>
                <a:ea typeface="jf open 粉圓 1.0" panose="020F0500000000000000" pitchFamily="34" charset="-120"/>
              </a:rPr>
              <a:t>08</a:t>
            </a:r>
            <a:r>
              <a:rPr lang="zh-TW" altLang="zh-TW" sz="1400" dirty="0" smtClean="0">
                <a:solidFill>
                  <a:prstClr val="black"/>
                </a:solidFill>
                <a:latin typeface="jf open 粉圓 1.0" panose="020F0500000000000000" pitchFamily="34" charset="-120"/>
                <a:ea typeface="jf open 粉圓 1.0" panose="020F0500000000000000" pitchFamily="34" charset="-120"/>
              </a:rPr>
              <a:t>月</a:t>
            </a:r>
            <a:r>
              <a:rPr lang="en-US" altLang="zh-TW" sz="1400" dirty="0" smtClean="0">
                <a:solidFill>
                  <a:prstClr val="black"/>
                </a:solidFill>
                <a:latin typeface="jf open 粉圓 1.0" panose="020F0500000000000000" pitchFamily="34" charset="-120"/>
                <a:ea typeface="jf open 粉圓 1.0" panose="020F0500000000000000" pitchFamily="34" charset="-120"/>
              </a:rPr>
              <a:t>30</a:t>
            </a:r>
            <a:r>
              <a:rPr lang="zh-TW" altLang="zh-TW" sz="1400" dirty="0" smtClean="0">
                <a:solidFill>
                  <a:prstClr val="black"/>
                </a:solidFill>
                <a:latin typeface="jf open 粉圓 1.0" panose="020F0500000000000000" pitchFamily="34" charset="-120"/>
                <a:ea typeface="jf open 粉圓 1.0" panose="020F0500000000000000" pitchFamily="34" charset="-120"/>
              </a:rPr>
              <a:t>日</a:t>
            </a:r>
            <a:r>
              <a:rPr lang="en-US" altLang="zh-TW" sz="1400" dirty="0">
                <a:solidFill>
                  <a:prstClr val="black"/>
                </a:solidFill>
                <a:latin typeface="jf open 粉圓 1.0" panose="020F0500000000000000" pitchFamily="34" charset="-120"/>
                <a:ea typeface="jf open 粉圓 1.0" panose="020F0500000000000000" pitchFamily="34" charset="-120"/>
              </a:rPr>
              <a:t>(</a:t>
            </a:r>
            <a:r>
              <a:rPr lang="zh-TW" altLang="en-US" sz="1400" dirty="0">
                <a:solidFill>
                  <a:prstClr val="black"/>
                </a:solidFill>
                <a:latin typeface="jf open 粉圓 1.0" panose="020F0500000000000000" pitchFamily="34" charset="-120"/>
                <a:ea typeface="jf open 粉圓 1.0" panose="020F0500000000000000" pitchFamily="34" charset="-120"/>
              </a:rPr>
              <a:t>二</a:t>
            </a:r>
            <a:r>
              <a:rPr lang="en-US" altLang="zh-TW" sz="1400" dirty="0">
                <a:solidFill>
                  <a:prstClr val="black"/>
                </a:solidFill>
                <a:latin typeface="jf open 粉圓 1.0" panose="020F0500000000000000" pitchFamily="34" charset="-120"/>
                <a:ea typeface="jf open 粉圓 1.0" panose="020F0500000000000000" pitchFamily="34" charset="-120"/>
              </a:rPr>
              <a:t>)</a:t>
            </a:r>
            <a:r>
              <a:rPr lang="zh-TW" altLang="zh-TW" sz="1400" dirty="0">
                <a:solidFill>
                  <a:prstClr val="black"/>
                </a:solidFill>
                <a:latin typeface="jf open 粉圓 1.0" panose="020F0500000000000000" pitchFamily="34" charset="-120"/>
                <a:ea typeface="jf open 粉圓 1.0" panose="020F0500000000000000" pitchFamily="34" charset="-120"/>
              </a:rPr>
              <a:t>。</a:t>
            </a:r>
          </a:p>
          <a:p>
            <a:pPr marL="0" lvl="1" algn="just"/>
            <a:r>
              <a:rPr lang="zh-TW" altLang="en-US" sz="1400" dirty="0">
                <a:solidFill>
                  <a:prstClr val="black"/>
                </a:solidFill>
                <a:latin typeface="jf open 粉圓 1.0" panose="020F0500000000000000" pitchFamily="34" charset="-120"/>
                <a:ea typeface="jf open 粉圓 1.0" panose="020F0500000000000000" pitchFamily="34" charset="-120"/>
              </a:rPr>
              <a:t>②</a:t>
            </a:r>
            <a:r>
              <a:rPr lang="zh-TW" altLang="zh-TW" sz="1400" dirty="0">
                <a:solidFill>
                  <a:prstClr val="black"/>
                </a:solidFill>
                <a:latin typeface="jf open 粉圓 1.0" panose="020F0500000000000000" pitchFamily="34" charset="-120"/>
                <a:ea typeface="jf open 粉圓 1.0" panose="020F0500000000000000" pitchFamily="34" charset="-120"/>
              </a:rPr>
              <a:t>將於開課前三日</a:t>
            </a:r>
            <a:r>
              <a:rPr lang="en-US" altLang="zh-TW" sz="1400" dirty="0">
                <a:solidFill>
                  <a:prstClr val="black"/>
                </a:solidFill>
                <a:latin typeface="jf open 粉圓 1.0" panose="020F0500000000000000" pitchFamily="34" charset="-120"/>
                <a:ea typeface="jf open 粉圓 1.0" panose="020F0500000000000000" pitchFamily="34" charset="-120"/>
              </a:rPr>
              <a:t>LINE</a:t>
            </a:r>
            <a:r>
              <a:rPr lang="zh-TW" altLang="zh-TW" sz="1400" dirty="0">
                <a:solidFill>
                  <a:prstClr val="black"/>
                </a:solidFill>
                <a:latin typeface="jf open 粉圓 1.0" panose="020F0500000000000000" pitchFamily="34" charset="-120"/>
                <a:ea typeface="jf open 粉圓 1.0" panose="020F0500000000000000" pitchFamily="34" charset="-120"/>
              </a:rPr>
              <a:t>／</a:t>
            </a:r>
            <a:r>
              <a:rPr lang="en-US" altLang="zh-TW" sz="1400" dirty="0">
                <a:solidFill>
                  <a:prstClr val="black"/>
                </a:solidFill>
                <a:latin typeface="jf open 粉圓 1.0" panose="020F0500000000000000" pitchFamily="34" charset="-120"/>
                <a:ea typeface="jf open 粉圓 1.0" panose="020F0500000000000000" pitchFamily="34" charset="-120"/>
              </a:rPr>
              <a:t>EMAIL</a:t>
            </a:r>
            <a:r>
              <a:rPr lang="zh-TW" altLang="zh-TW" sz="1400" dirty="0">
                <a:solidFill>
                  <a:prstClr val="black"/>
                </a:solidFill>
                <a:latin typeface="jf open 粉圓 1.0" panose="020F0500000000000000" pitchFamily="34" charset="-120"/>
                <a:ea typeface="jf open 粉圓 1.0" panose="020F0500000000000000" pitchFamily="34" charset="-120"/>
              </a:rPr>
              <a:t>／簡訊通知，請務必填寫正確</a:t>
            </a:r>
            <a:r>
              <a:rPr lang="zh-TW" altLang="en-US" sz="1400" dirty="0">
                <a:solidFill>
                  <a:prstClr val="black"/>
                </a:solidFill>
                <a:latin typeface="jf open 粉圓 1.0" panose="020F0500000000000000" pitchFamily="34" charset="-120"/>
                <a:ea typeface="jf open 粉圓 1.0" panose="020F0500000000000000" pitchFamily="34" charset="-120"/>
              </a:rPr>
              <a:t>資訊</a:t>
            </a:r>
            <a:r>
              <a:rPr lang="zh-TW" altLang="zh-TW" sz="1400" dirty="0">
                <a:solidFill>
                  <a:prstClr val="black"/>
                </a:solidFill>
                <a:latin typeface="jf open 粉圓 1.0" panose="020F0500000000000000" pitchFamily="34" charset="-120"/>
                <a:ea typeface="jf open 粉圓 1.0" panose="020F0500000000000000" pitchFamily="34" charset="-120"/>
              </a:rPr>
              <a:t>並留意是否有收到。</a:t>
            </a:r>
            <a:endParaRPr lang="en-US" altLang="zh-TW" sz="1400" dirty="0">
              <a:solidFill>
                <a:prstClr val="black"/>
              </a:solidFill>
              <a:latin typeface="jf open 粉圓 1.0" panose="020F0500000000000000" pitchFamily="34" charset="-120"/>
              <a:ea typeface="jf open 粉圓 1.0" panose="020F0500000000000000" pitchFamily="34" charset="-120"/>
            </a:endParaRPr>
          </a:p>
          <a:p>
            <a:pPr marL="0" lvl="1" algn="just"/>
            <a:r>
              <a:rPr lang="zh-TW" altLang="en-US" sz="1400" dirty="0">
                <a:solidFill>
                  <a:prstClr val="black"/>
                </a:solidFill>
                <a:latin typeface="jf open 粉圓 1.0" panose="020F0500000000000000" pitchFamily="34" charset="-120"/>
                <a:ea typeface="jf open 粉圓 1.0" panose="020F0500000000000000" pitchFamily="34" charset="-120"/>
              </a:rPr>
              <a:t>③</a:t>
            </a:r>
            <a:r>
              <a:rPr lang="zh-TW" altLang="zh-TW" sz="1400" dirty="0">
                <a:solidFill>
                  <a:srgbClr val="FF0000"/>
                </a:solidFill>
                <a:latin typeface="jf open 粉圓 1.0" panose="020F0500000000000000" pitchFamily="34" charset="-120"/>
                <a:ea typeface="jf open 粉圓 1.0" panose="020F0500000000000000" pitchFamily="34" charset="-120"/>
              </a:rPr>
              <a:t>本期課程將以準備基金會所舉辦之年度音樂會表演為主，請準時出席，無法出席需</a:t>
            </a:r>
            <a:r>
              <a:rPr lang="zh-TW" altLang="en-US" sz="1400" dirty="0">
                <a:solidFill>
                  <a:srgbClr val="FF0000"/>
                </a:solidFill>
                <a:latin typeface="jf open 粉圓 1.0" panose="020F0500000000000000" pitchFamily="34" charset="-120"/>
                <a:ea typeface="jf open 粉圓 1.0" panose="020F0500000000000000" pitchFamily="34" charset="-120"/>
              </a:rPr>
              <a:t>告知工作人員</a:t>
            </a:r>
            <a:r>
              <a:rPr lang="zh-TW" altLang="zh-TW" sz="1400" dirty="0">
                <a:solidFill>
                  <a:srgbClr val="FF0000"/>
                </a:solidFill>
                <a:latin typeface="jf open 粉圓 1.0" panose="020F0500000000000000" pitchFamily="34" charset="-120"/>
                <a:ea typeface="jf open 粉圓 1.0" panose="020F0500000000000000" pitchFamily="34" charset="-120"/>
              </a:rPr>
              <a:t>請假喔。</a:t>
            </a:r>
          </a:p>
        </p:txBody>
      </p:sp>
      <p:pic>
        <p:nvPicPr>
          <p:cNvPr id="43" name="图片 8"/>
          <p:cNvPicPr>
            <a:picLocks noChangeAspect="1"/>
          </p:cNvPicPr>
          <p:nvPr/>
        </p:nvPicPr>
        <p:blipFill rotWithShape="1">
          <a:blip r:embed="rId4">
            <a:extLst>
              <a:ext uri="{28A0092B-C50C-407E-A947-70E740481C1C}">
                <a14:useLocalDpi xmlns:a14="http://schemas.microsoft.com/office/drawing/2010/main" val="0"/>
              </a:ext>
            </a:extLst>
          </a:blip>
          <a:srcRect l="15806" t="12258" r="11253" b="65141"/>
          <a:stretch>
            <a:fillRect/>
          </a:stretch>
        </p:blipFill>
        <p:spPr>
          <a:xfrm rot="19670341">
            <a:off x="-138354" y="584474"/>
            <a:ext cx="2434094" cy="825830"/>
          </a:xfrm>
          <a:prstGeom prst="rect">
            <a:avLst/>
          </a:prstGeom>
        </p:spPr>
      </p:pic>
      <p:pic>
        <p:nvPicPr>
          <p:cNvPr id="63" name="图片 23"/>
          <p:cNvPicPr>
            <a:picLocks noChangeAspect="1"/>
          </p:cNvPicPr>
          <p:nvPr/>
        </p:nvPicPr>
        <p:blipFill>
          <a:blip r:embed="rId5"/>
          <a:stretch>
            <a:fillRect/>
          </a:stretch>
        </p:blipFill>
        <p:spPr>
          <a:xfrm rot="21138834" flipH="1">
            <a:off x="216603" y="5499897"/>
            <a:ext cx="647712" cy="807846"/>
          </a:xfrm>
          <a:prstGeom prst="rect">
            <a:avLst/>
          </a:prstGeom>
        </p:spPr>
      </p:pic>
      <p:pic>
        <p:nvPicPr>
          <p:cNvPr id="65" name="图片 11"/>
          <p:cNvPicPr>
            <a:picLocks noChangeAspect="1"/>
          </p:cNvPicPr>
          <p:nvPr/>
        </p:nvPicPr>
        <p:blipFill>
          <a:blip r:embed="rId6"/>
          <a:stretch>
            <a:fillRect/>
          </a:stretch>
        </p:blipFill>
        <p:spPr>
          <a:xfrm rot="21093004">
            <a:off x="5582232" y="291382"/>
            <a:ext cx="770685" cy="941607"/>
          </a:xfrm>
          <a:prstGeom prst="rect">
            <a:avLst/>
          </a:prstGeom>
        </p:spPr>
      </p:pic>
      <p:pic>
        <p:nvPicPr>
          <p:cNvPr id="66" name="图片 12"/>
          <p:cNvPicPr>
            <a:picLocks noChangeAspect="1"/>
          </p:cNvPicPr>
          <p:nvPr/>
        </p:nvPicPr>
        <p:blipFill>
          <a:blip r:embed="rId7"/>
          <a:stretch>
            <a:fillRect/>
          </a:stretch>
        </p:blipFill>
        <p:spPr>
          <a:xfrm rot="1642801" flipH="1" flipV="1">
            <a:off x="5537930" y="1277856"/>
            <a:ext cx="1371260" cy="1983440"/>
          </a:xfrm>
          <a:prstGeom prst="rect">
            <a:avLst/>
          </a:prstGeom>
        </p:spPr>
      </p:pic>
      <p:pic>
        <p:nvPicPr>
          <p:cNvPr id="1026"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60647" y="92336"/>
            <a:ext cx="962105" cy="8760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圖片 1"/>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364736" y="6207440"/>
            <a:ext cx="637807" cy="637807"/>
          </a:xfrm>
          <a:prstGeom prst="rect">
            <a:avLst/>
          </a:prstGeom>
        </p:spPr>
      </p:pic>
    </p:spTree>
    <p:extLst>
      <p:ext uri="{BB962C8B-B14F-4D97-AF65-F5344CB8AC3E}">
        <p14:creationId xmlns:p14="http://schemas.microsoft.com/office/powerpoint/2010/main" val="2369869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圖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6512"/>
            <a:ext cx="6885384" cy="9180512"/>
          </a:xfrm>
          <a:prstGeom prst="rect">
            <a:avLst/>
          </a:prstGeom>
        </p:spPr>
      </p:pic>
      <p:graphicFrame>
        <p:nvGraphicFramePr>
          <p:cNvPr id="5" name="表格 4"/>
          <p:cNvGraphicFramePr>
            <a:graphicFrameLocks noGrp="1"/>
          </p:cNvGraphicFramePr>
          <p:nvPr>
            <p:extLst>
              <p:ext uri="{D42A27DB-BD31-4B8C-83A1-F6EECF244321}">
                <p14:modId xmlns:p14="http://schemas.microsoft.com/office/powerpoint/2010/main" val="369815497"/>
              </p:ext>
            </p:extLst>
          </p:nvPr>
        </p:nvGraphicFramePr>
        <p:xfrm>
          <a:off x="454668" y="3309091"/>
          <a:ext cx="5929485" cy="5311055"/>
        </p:xfrm>
        <a:graphic>
          <a:graphicData uri="http://schemas.openxmlformats.org/drawingml/2006/table">
            <a:tbl>
              <a:tblPr/>
              <a:tblGrid>
                <a:gridCol w="878780">
                  <a:extLst>
                    <a:ext uri="{9D8B030D-6E8A-4147-A177-3AD203B41FA5}">
                      <a16:colId xmlns:a16="http://schemas.microsoft.com/office/drawing/2014/main" val="20000"/>
                    </a:ext>
                  </a:extLst>
                </a:gridCol>
                <a:gridCol w="1375473">
                  <a:extLst>
                    <a:ext uri="{9D8B030D-6E8A-4147-A177-3AD203B41FA5}">
                      <a16:colId xmlns:a16="http://schemas.microsoft.com/office/drawing/2014/main" val="20001"/>
                    </a:ext>
                  </a:extLst>
                </a:gridCol>
                <a:gridCol w="1125672">
                  <a:extLst>
                    <a:ext uri="{9D8B030D-6E8A-4147-A177-3AD203B41FA5}">
                      <a16:colId xmlns:a16="http://schemas.microsoft.com/office/drawing/2014/main" val="20002"/>
                    </a:ext>
                  </a:extLst>
                </a:gridCol>
                <a:gridCol w="890552">
                  <a:extLst>
                    <a:ext uri="{9D8B030D-6E8A-4147-A177-3AD203B41FA5}">
                      <a16:colId xmlns:a16="http://schemas.microsoft.com/office/drawing/2014/main" val="20003"/>
                    </a:ext>
                  </a:extLst>
                </a:gridCol>
                <a:gridCol w="171842">
                  <a:extLst>
                    <a:ext uri="{9D8B030D-6E8A-4147-A177-3AD203B41FA5}">
                      <a16:colId xmlns:a16="http://schemas.microsoft.com/office/drawing/2014/main" val="20004"/>
                    </a:ext>
                  </a:extLst>
                </a:gridCol>
                <a:gridCol w="1487166">
                  <a:extLst>
                    <a:ext uri="{9D8B030D-6E8A-4147-A177-3AD203B41FA5}">
                      <a16:colId xmlns:a16="http://schemas.microsoft.com/office/drawing/2014/main" val="20005"/>
                    </a:ext>
                  </a:extLst>
                </a:gridCol>
              </a:tblGrid>
              <a:tr h="332308">
                <a:tc>
                  <a:txBody>
                    <a:bodyPr/>
                    <a:lstStyle/>
                    <a:p>
                      <a:pPr algn="ctr">
                        <a:spcAft>
                          <a:spcPts val="0"/>
                        </a:spcAft>
                      </a:pPr>
                      <a:r>
                        <a:rPr lang="zh-TW" altLang="en-US" sz="10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病友</a:t>
                      </a:r>
                      <a:r>
                        <a:rPr lang="zh-TW" sz="10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姓</a:t>
                      </a:r>
                      <a:r>
                        <a:rPr lang="en-US" sz="10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zh-TW" sz="10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名</a:t>
                      </a:r>
                      <a:endParaRPr lang="zh-TW" sz="1000" b="1"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2">
                  <a:txBody>
                    <a:bodyPr/>
                    <a:lstStyle/>
                    <a:p>
                      <a:pPr algn="ctr">
                        <a:spcAft>
                          <a:spcPts val="0"/>
                        </a:spcAft>
                      </a:pP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性</a:t>
                      </a: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別</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gn="ctr">
                        <a:spcAft>
                          <a:spcPts val="0"/>
                        </a:spcAft>
                      </a:pPr>
                      <a:r>
                        <a:rPr lang="zh-TW" sz="1000" kern="100">
                          <a:solidFill>
                            <a:schemeClr val="tx1">
                              <a:lumMod val="95000"/>
                              <a:lumOff val="5000"/>
                            </a:schemeClr>
                          </a:solidFill>
                          <a:effectLst/>
                          <a:latin typeface="微軟正黑體" panose="020B0604030504040204" pitchFamily="34" charset="-120"/>
                          <a:ea typeface="微軟正黑體" panose="020B0604030504040204" pitchFamily="34" charset="-120"/>
                          <a:cs typeface="MS Mincho"/>
                        </a:rPr>
                        <a:t>☐</a:t>
                      </a:r>
                      <a:r>
                        <a:rPr lang="zh-TW" sz="1000" kern="100">
                          <a:solidFill>
                            <a:schemeClr val="tx1">
                              <a:lumMod val="95000"/>
                              <a:lumOff val="5000"/>
                            </a:schemeClr>
                          </a:solidFill>
                          <a:effectLst/>
                          <a:latin typeface="微軟正黑體" panose="020B0604030504040204" pitchFamily="34" charset="-120"/>
                          <a:ea typeface="微軟正黑體" panose="020B0604030504040204" pitchFamily="34" charset="-120"/>
                        </a:rPr>
                        <a:t>男生</a:t>
                      </a:r>
                      <a:r>
                        <a:rPr lang="en-US" sz="1000" kern="10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zh-TW" sz="1000" kern="100">
                          <a:solidFill>
                            <a:schemeClr val="tx1">
                              <a:lumMod val="95000"/>
                              <a:lumOff val="5000"/>
                            </a:schemeClr>
                          </a:solidFill>
                          <a:effectLst/>
                          <a:latin typeface="微軟正黑體" panose="020B0604030504040204" pitchFamily="34" charset="-120"/>
                          <a:ea typeface="微軟正黑體" panose="020B0604030504040204" pitchFamily="34" charset="-120"/>
                          <a:cs typeface="MS Mincho"/>
                        </a:rPr>
                        <a:t>☐</a:t>
                      </a:r>
                      <a:r>
                        <a:rPr lang="zh-TW" sz="1000" kern="100">
                          <a:solidFill>
                            <a:schemeClr val="tx1">
                              <a:lumMod val="95000"/>
                              <a:lumOff val="5000"/>
                            </a:schemeClr>
                          </a:solidFill>
                          <a:effectLst/>
                          <a:latin typeface="微軟正黑體" panose="020B0604030504040204" pitchFamily="34" charset="-120"/>
                          <a:ea typeface="微軟正黑體" panose="020B0604030504040204" pitchFamily="34" charset="-120"/>
                        </a:rPr>
                        <a:t>女生</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32308">
                <a:tc>
                  <a:txBody>
                    <a:bodyPr/>
                    <a:lstStyle/>
                    <a:p>
                      <a:pPr algn="ctr">
                        <a:spcAft>
                          <a:spcPts val="0"/>
                        </a:spcAft>
                      </a:pPr>
                      <a:r>
                        <a:rPr lang="zh-TW" sz="1000" b="1"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疾病名稱</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2">
                  <a:txBody>
                    <a:bodyPr/>
                    <a:lstStyle/>
                    <a:p>
                      <a:pPr algn="ctr">
                        <a:spcAft>
                          <a:spcPts val="0"/>
                        </a:spcAft>
                      </a:pP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生日</a:t>
                      </a: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a:t>
                      </a: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民國</a:t>
                      </a: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a:t>
                      </a: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gn="ctr">
                        <a:spcAft>
                          <a:spcPts val="0"/>
                        </a:spcAft>
                      </a:pPr>
                      <a:r>
                        <a:rPr lang="zh-TW" altLang="en-US"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zh-TW"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年</a:t>
                      </a:r>
                      <a:r>
                        <a:rPr lang="en-US"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zh-TW" altLang="en-US"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en-US"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月</a:t>
                      </a: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zh-TW" altLang="en-US"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en-US"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日</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32308">
                <a:tc>
                  <a:txBody>
                    <a:bodyPr/>
                    <a:lstStyle/>
                    <a:p>
                      <a:pPr algn="ctr">
                        <a:spcAft>
                          <a:spcPts val="0"/>
                        </a:spcAft>
                      </a:pPr>
                      <a:r>
                        <a:rPr lang="zh-TW" sz="1000" b="1"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身份證字號</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2">
                  <a:txBody>
                    <a:bodyPr/>
                    <a:lstStyle/>
                    <a:p>
                      <a:pPr algn="ctr">
                        <a:spcAft>
                          <a:spcPts val="0"/>
                        </a:spcAft>
                      </a:pPr>
                      <a:r>
                        <a:rPr lang="zh-TW" altLang="en-US"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身心障礙證明</a:t>
                      </a:r>
                      <a:endParaRPr lang="zh-TW" alt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gn="ctr">
                        <a:spcAft>
                          <a:spcPts val="0"/>
                        </a:spcAft>
                      </a:pP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cs typeface="MS Mincho"/>
                        </a:rPr>
                        <a:t>☐</a:t>
                      </a: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有</a:t>
                      </a: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cs typeface="MS Gothic"/>
                        </a:rPr>
                        <a:t>☐</a:t>
                      </a: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無</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32308">
                <a:tc>
                  <a:txBody>
                    <a:bodyPr/>
                    <a:lstStyle/>
                    <a:p>
                      <a:pPr algn="ctr">
                        <a:spcAft>
                          <a:spcPts val="0"/>
                        </a:spcAft>
                      </a:pPr>
                      <a:r>
                        <a:rPr lang="zh-TW" sz="1000" b="1"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輔具使用</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spcAft>
                          <a:spcPts val="0"/>
                        </a:spcAft>
                      </a:pP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cs typeface="MS Gothic"/>
                        </a:rPr>
                        <a:t>☐</a:t>
                      </a: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無</a:t>
                      </a: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cs typeface="MS Gothic"/>
                        </a:rPr>
                        <a:t>☐</a:t>
                      </a: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輪椅</a:t>
                      </a: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cs typeface="MS Gothic"/>
                        </a:rPr>
                        <a:t>☐</a:t>
                      </a: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電動輪椅  </a:t>
                      </a: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cs typeface="MS Gothic"/>
                        </a:rPr>
                        <a:t>☐</a:t>
                      </a: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其他：</a:t>
                      </a:r>
                      <a:r>
                        <a:rPr lang="en-US" sz="1000" u="sng"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3"/>
                  </a:ext>
                </a:extLst>
              </a:tr>
              <a:tr h="332308">
                <a:tc>
                  <a:txBody>
                    <a:bodyPr/>
                    <a:lstStyle/>
                    <a:p>
                      <a:pPr algn="ctr">
                        <a:spcAft>
                          <a:spcPts val="0"/>
                        </a:spcAft>
                      </a:pPr>
                      <a:r>
                        <a:rPr lang="zh-TW" sz="1000" b="1"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聯絡電話</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2">
                  <a:txBody>
                    <a:bodyPr/>
                    <a:lstStyle/>
                    <a:p>
                      <a:pPr algn="ctr">
                        <a:spcAft>
                          <a:spcPts val="0"/>
                        </a:spcAft>
                      </a:pP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行動電話</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gn="ctr">
                        <a:spcAft>
                          <a:spcPts val="0"/>
                        </a:spcAft>
                      </a:pP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98769">
                <a:tc>
                  <a:txBody>
                    <a:bodyPr/>
                    <a:lstStyle/>
                    <a:p>
                      <a:pPr algn="ctr">
                        <a:spcAft>
                          <a:spcPts val="0"/>
                        </a:spcAft>
                      </a:pPr>
                      <a:r>
                        <a:rPr lang="zh-TW" sz="1000" b="1"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通訊地址</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spcAft>
                          <a:spcPts val="0"/>
                        </a:spcAft>
                      </a:pP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cs typeface="MS Gothic"/>
                        </a:rPr>
                        <a:t>☐☐☐</a:t>
                      </a: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5"/>
                  </a:ext>
                </a:extLst>
              </a:tr>
              <a:tr h="332308">
                <a:tc>
                  <a:txBody>
                    <a:bodyPr/>
                    <a:lstStyle/>
                    <a:p>
                      <a:pPr algn="ctr">
                        <a:spcAft>
                          <a:spcPts val="0"/>
                        </a:spcAft>
                      </a:pPr>
                      <a:r>
                        <a:rPr lang="en-US" altLang="zh-TW" sz="10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Gmail</a:t>
                      </a:r>
                      <a:r>
                        <a:rPr lang="zh-TW" altLang="en-US" sz="10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帳戶</a:t>
                      </a:r>
                      <a:r>
                        <a:rPr lang="en-US" altLang="zh-TW" sz="10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
                      </a:r>
                      <a:br>
                        <a:rPr lang="en-US" altLang="zh-TW" sz="10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br>
                      <a:r>
                        <a:rPr lang="zh-TW" altLang="en-US" sz="10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顯示名稱</a:t>
                      </a:r>
                      <a:endParaRPr lang="zh-TW" sz="1000" b="1"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spcAft>
                          <a:spcPts val="0"/>
                        </a:spcAft>
                      </a:pP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6"/>
                  </a:ext>
                </a:extLst>
              </a:tr>
              <a:tr h="332308">
                <a:tc rowSpan="2">
                  <a:txBody>
                    <a:bodyPr/>
                    <a:lstStyle/>
                    <a:p>
                      <a:pPr algn="ctr">
                        <a:spcAft>
                          <a:spcPts val="0"/>
                        </a:spcAft>
                      </a:pPr>
                      <a:r>
                        <a:rPr lang="en-US" altLang="zh-TW" sz="10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Gmail</a:t>
                      </a:r>
                      <a:r>
                        <a:rPr lang="zh-TW" altLang="en-US" sz="10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帳號</a:t>
                      </a:r>
                      <a:endParaRPr lang="zh-TW" sz="1000" b="1"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spcAft>
                          <a:spcPts val="0"/>
                        </a:spcAft>
                      </a:pP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p>
                      <a:pPr algn="ctr">
                        <a:spcAft>
                          <a:spcPts val="0"/>
                        </a:spcAft>
                      </a:pP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pPr algn="ctr">
                        <a:spcAft>
                          <a:spcPts val="0"/>
                        </a:spcAft>
                      </a:pP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zh-TW" sz="1200" kern="100" dirty="0">
                        <a:solidFill>
                          <a:srgbClr val="505050"/>
                        </a:solidFill>
                        <a:effectLst/>
                        <a:latin typeface="Times New Roman"/>
                        <a:ea typeface="新細明體"/>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99385">
                <a:tc vMerge="1">
                  <a:txBody>
                    <a:bodyPr/>
                    <a:lstStyle/>
                    <a:p>
                      <a:pPr algn="ctr">
                        <a:spcAft>
                          <a:spcPts val="0"/>
                        </a:spcAft>
                      </a:pP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0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上課不一定採取</a:t>
                      </a:r>
                      <a:r>
                        <a:rPr lang="en-US" altLang="zh-TW" sz="10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class</a:t>
                      </a:r>
                      <a:r>
                        <a:rPr lang="zh-TW" altLang="en-US" sz="10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en-US" altLang="zh-TW" sz="10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room</a:t>
                      </a:r>
                      <a:r>
                        <a:rPr lang="zh-TW" altLang="en-US" sz="10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a:t>
                      </a:r>
                      <a:r>
                        <a:rPr lang="en-US" altLang="zh-TW" sz="10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google meet</a:t>
                      </a:r>
                      <a:r>
                        <a:rPr lang="zh-TW" altLang="en-US" sz="10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，需要提供您的</a:t>
                      </a:r>
                      <a:r>
                        <a:rPr lang="en-US" altLang="zh-TW" sz="10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Gmail</a:t>
                      </a:r>
                      <a:r>
                        <a:rPr lang="zh-TW" altLang="en-US" sz="1000" b="1"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帳號才能加入課程。</a:t>
                      </a:r>
                      <a:endParaRPr lang="zh-TW" sz="1000" b="1"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8"/>
                  </a:ext>
                </a:extLst>
              </a:tr>
              <a:tr h="232615">
                <a:tc rowSpan="4">
                  <a:txBody>
                    <a:bodyPr/>
                    <a:lstStyle/>
                    <a:p>
                      <a:pPr algn="ctr">
                        <a:spcAft>
                          <a:spcPts val="0"/>
                        </a:spcAft>
                      </a:pPr>
                      <a:r>
                        <a:rPr lang="zh-TW" sz="1000" b="1"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陪同參與家屬</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姓名</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關係</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altLang="en-US"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年齡</a:t>
                      </a: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gridSpan="2">
                  <a:txBody>
                    <a:bodyPr/>
                    <a:lstStyle/>
                    <a:p>
                      <a:pPr algn="ctr">
                        <a:spcAft>
                          <a:spcPts val="0"/>
                        </a:spcAft>
                      </a:pP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電話</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zh-TW" sz="1200" kern="100">
                        <a:solidFill>
                          <a:srgbClr val="505050"/>
                        </a:solidFill>
                        <a:effectLst/>
                        <a:latin typeface="Times New Roman"/>
                        <a:ea typeface="新細明體"/>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32308">
                <a:tc vMerge="1">
                  <a:txBody>
                    <a:bodyPr/>
                    <a:lstStyle/>
                    <a:p>
                      <a:endParaRPr lang="zh-TW" altLang="en-US"/>
                    </a:p>
                  </a:txBody>
                  <a:tcPr/>
                </a:tc>
                <a:tc>
                  <a:txBody>
                    <a:bodyPr/>
                    <a:lstStyle/>
                    <a:p>
                      <a:pPr algn="ctr">
                        <a:spcAft>
                          <a:spcPts val="0"/>
                        </a:spcAft>
                      </a:pP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TW" altLang="en-US" sz="1700" dirty="0"/>
                    </a:p>
                  </a:txBody>
                  <a:tcPr marL="0" marR="0" marT="0" marB="0" anchor="ctr">
                    <a:lnL w="12700" cap="flat" cmpd="sng" algn="ctr">
                      <a:solidFill>
                        <a:srgbClr val="000000"/>
                      </a:solidFill>
                      <a:prstDash val="solid"/>
                      <a:round/>
                      <a:headEnd type="none" w="med" len="med"/>
                      <a:tailEnd type="none" w="med" len="med"/>
                    </a:lnL>
                  </a:tcPr>
                </a:tc>
                <a:tc gridSpan="2">
                  <a:txBody>
                    <a:bodyPr/>
                    <a:lstStyle/>
                    <a:p>
                      <a:pPr algn="ctr">
                        <a:spcAft>
                          <a:spcPts val="0"/>
                        </a:spcAft>
                      </a:pP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zh-TW" sz="1200" kern="100">
                        <a:solidFill>
                          <a:srgbClr val="505050"/>
                        </a:solidFill>
                        <a:effectLst/>
                        <a:latin typeface="Times New Roman"/>
                        <a:ea typeface="新細明體"/>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32308">
                <a:tc vMerge="1">
                  <a:txBody>
                    <a:bodyPr/>
                    <a:lstStyle/>
                    <a:p>
                      <a:endParaRPr lang="zh-TW" altLang="en-US"/>
                    </a:p>
                  </a:txBody>
                  <a:tcPr/>
                </a:tc>
                <a:tc>
                  <a:txBody>
                    <a:bodyPr/>
                    <a:lstStyle/>
                    <a:p>
                      <a:pPr algn="ctr">
                        <a:spcAft>
                          <a:spcPts val="0"/>
                        </a:spcAft>
                      </a:pP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TW" altLang="en-US" sz="1700" dirty="0"/>
                    </a:p>
                  </a:txBody>
                  <a:tcPr marL="0" marR="0" marT="0" marB="0" anchor="ctr">
                    <a:lnL w="12700" cap="flat" cmpd="sng" algn="ctr">
                      <a:solidFill>
                        <a:srgbClr val="000000"/>
                      </a:solidFill>
                      <a:prstDash val="solid"/>
                      <a:round/>
                      <a:headEnd type="none" w="med" len="med"/>
                      <a:tailEnd type="none" w="med" len="med"/>
                    </a:lnL>
                  </a:tcPr>
                </a:tc>
                <a:tc gridSpan="2">
                  <a:txBody>
                    <a:bodyPr/>
                    <a:lstStyle/>
                    <a:p>
                      <a:pPr algn="ctr">
                        <a:spcAft>
                          <a:spcPts val="0"/>
                        </a:spcAft>
                      </a:pP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zh-TW" sz="1200" kern="100">
                        <a:solidFill>
                          <a:srgbClr val="505050"/>
                        </a:solidFill>
                        <a:effectLst/>
                        <a:latin typeface="Times New Roman"/>
                        <a:ea typeface="新細明體"/>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32308">
                <a:tc vMerge="1">
                  <a:txBody>
                    <a:bodyPr/>
                    <a:lstStyle/>
                    <a:p>
                      <a:endParaRPr lang="zh-TW" altLang="en-US"/>
                    </a:p>
                  </a:txBody>
                  <a:tcPr/>
                </a:tc>
                <a:tc>
                  <a:txBody>
                    <a:bodyPr/>
                    <a:lstStyle/>
                    <a:p>
                      <a:pPr algn="ctr">
                        <a:spcAft>
                          <a:spcPts val="0"/>
                        </a:spcAft>
                      </a:pP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TW" altLang="en-US" sz="1700"/>
                    </a:p>
                  </a:txBody>
                  <a:tcPr marL="0" marR="0" marT="0" marB="0" anchor="ctr">
                    <a:lnL w="12700" cap="flat" cmpd="sng" algn="ctr">
                      <a:solidFill>
                        <a:srgbClr val="000000"/>
                      </a:solidFill>
                      <a:prstDash val="solid"/>
                      <a:round/>
                      <a:headEnd type="none" w="med" len="med"/>
                      <a:tailEnd type="none" w="med" len="med"/>
                    </a:lnL>
                  </a:tcPr>
                </a:tc>
                <a:tc gridSpan="2">
                  <a:txBody>
                    <a:bodyPr/>
                    <a:lstStyle/>
                    <a:p>
                      <a:pPr algn="ctr">
                        <a:spcAft>
                          <a:spcPts val="0"/>
                        </a:spcAft>
                      </a:pP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 </a:t>
                      </a: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zh-TW" sz="1200" kern="100">
                        <a:solidFill>
                          <a:srgbClr val="505050"/>
                        </a:solidFill>
                        <a:effectLst/>
                        <a:latin typeface="Times New Roman"/>
                        <a:ea typeface="新細明體"/>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99077">
                <a:tc gridSpan="6">
                  <a:txBody>
                    <a:bodyPr/>
                    <a:lstStyle/>
                    <a:p>
                      <a:pPr algn="ctr">
                        <a:spcAft>
                          <a:spcPts val="0"/>
                        </a:spcAft>
                      </a:pPr>
                      <a:r>
                        <a:rPr lang="zh-TW" sz="1000" b="1" u="sng"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資料運用聲明暨同意書</a:t>
                      </a: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13"/>
                  </a:ext>
                </a:extLst>
              </a:tr>
              <a:tr h="858129">
                <a:tc gridSpan="6">
                  <a:txBody>
                    <a:bodyPr/>
                    <a:lstStyle/>
                    <a:p>
                      <a:pPr algn="just">
                        <a:spcAft>
                          <a:spcPts val="0"/>
                        </a:spcAft>
                      </a:pP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本會指派之攝影志工在課程期間會不定時於課堂中有拍照或攝影之行為，主要是為了收集成果展等相關活動之影像製作，並作為本會相關宣導資料之運用。如果收集影像之行為使您不舒服，課程期間您有權要求本會停止拍攝或將相關影像做為其他用途</a:t>
                      </a:r>
                      <a:r>
                        <a:rPr lang="zh-TW"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a:t>
                      </a:r>
                      <a:endParaRPr lang="en-US" altLang="zh-TW"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endParaRPr>
                    </a:p>
                    <a:p>
                      <a:pPr algn="just">
                        <a:spcAft>
                          <a:spcPts val="0"/>
                        </a:spcAft>
                      </a:pP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p>
                      <a:pPr marL="0" marR="0" lvl="0" indent="0" algn="r" defTabSz="914400" rtl="0" eaLnBrk="1" fontAlgn="auto" latinLnBrk="0" hangingPunct="1">
                        <a:lnSpc>
                          <a:spcPct val="100000"/>
                        </a:lnSpc>
                        <a:spcBef>
                          <a:spcPts val="0"/>
                        </a:spcBef>
                        <a:spcAft>
                          <a:spcPts val="0"/>
                        </a:spcAft>
                        <a:buClrTx/>
                        <a:buSzTx/>
                        <a:buFontTx/>
                        <a:buNone/>
                        <a:tabLst/>
                        <a:defRPr/>
                      </a:pP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立同意書人簽章</a:t>
                      </a:r>
                      <a:r>
                        <a:rPr lang="zh-TW"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a:t>
                      </a:r>
                      <a:r>
                        <a:rPr lang="en-US" altLang="zh-TW" sz="1000"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_</a:t>
                      </a:r>
                      <a:r>
                        <a:rPr lang="en-US" altLang="zh-TW" sz="1000" b="0"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____________________</a:t>
                      </a:r>
                      <a:r>
                        <a:rPr lang="en-US" altLang="zh-TW" sz="1000"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_</a:t>
                      </a:r>
                      <a:endParaRPr lang="zh-TW" altLang="zh-TW" sz="1000" u="sng" kern="100" dirty="0" smtClean="0">
                        <a:solidFill>
                          <a:schemeClr val="tx1">
                            <a:lumMod val="95000"/>
                            <a:lumOff val="5000"/>
                          </a:schemeClr>
                        </a:solidFill>
                        <a:effectLst/>
                        <a:latin typeface="Times New Roman"/>
                        <a:ea typeface="+mn-ea"/>
                      </a:endParaRPr>
                    </a:p>
                  </a:txBody>
                  <a:tcPr marT="42203" marB="4220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14"/>
                  </a:ext>
                </a:extLst>
              </a:tr>
            </a:tbl>
          </a:graphicData>
        </a:graphic>
      </p:graphicFrame>
      <p:graphicFrame>
        <p:nvGraphicFramePr>
          <p:cNvPr id="7" name="表格 6"/>
          <p:cNvGraphicFramePr>
            <a:graphicFrameLocks noGrp="1"/>
          </p:cNvGraphicFramePr>
          <p:nvPr>
            <p:extLst>
              <p:ext uri="{D42A27DB-BD31-4B8C-83A1-F6EECF244321}">
                <p14:modId xmlns:p14="http://schemas.microsoft.com/office/powerpoint/2010/main" val="3211488886"/>
              </p:ext>
            </p:extLst>
          </p:nvPr>
        </p:nvGraphicFramePr>
        <p:xfrm>
          <a:off x="504671" y="762731"/>
          <a:ext cx="5948665" cy="2391351"/>
        </p:xfrm>
        <a:graphic>
          <a:graphicData uri="http://schemas.openxmlformats.org/drawingml/2006/table">
            <a:tbl>
              <a:tblPr firstRow="1" firstCol="1" bandRow="1"/>
              <a:tblGrid>
                <a:gridCol w="858570">
                  <a:extLst>
                    <a:ext uri="{9D8B030D-6E8A-4147-A177-3AD203B41FA5}">
                      <a16:colId xmlns:a16="http://schemas.microsoft.com/office/drawing/2014/main" val="20000"/>
                    </a:ext>
                  </a:extLst>
                </a:gridCol>
                <a:gridCol w="5090095">
                  <a:extLst>
                    <a:ext uri="{9D8B030D-6E8A-4147-A177-3AD203B41FA5}">
                      <a16:colId xmlns:a16="http://schemas.microsoft.com/office/drawing/2014/main" val="20001"/>
                    </a:ext>
                  </a:extLst>
                </a:gridCol>
              </a:tblGrid>
              <a:tr h="506437">
                <a:tc gridSpan="2">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1" lang="zh-TW" altLang="zh-TW" sz="2200" b="0" i="0" u="none" strike="noStrike" cap="none" normalizeH="0" baseline="0" dirty="0" smtClean="0">
                          <a:ln>
                            <a:noFill/>
                          </a:ln>
                          <a:solidFill>
                            <a:srgbClr val="000000"/>
                          </a:solidFill>
                          <a:effectLst/>
                          <a:latin typeface="SetoFont-SP" panose="02000600000000000000" pitchFamily="2" charset="-120"/>
                          <a:ea typeface="SetoFont-SP" panose="02000600000000000000" pitchFamily="2" charset="-120"/>
                          <a:cs typeface="SetoFont-SP" panose="02000600000000000000" pitchFamily="2" charset="-120"/>
                        </a:rPr>
                        <a:t>【</a:t>
                      </a:r>
                      <a:r>
                        <a:rPr kumimoji="1" lang="zh-TW" altLang="en-US" sz="2200" b="0" i="0" u="none" strike="noStrike" cap="none" normalizeH="0" baseline="0" dirty="0" smtClean="0">
                          <a:ln>
                            <a:noFill/>
                          </a:ln>
                          <a:solidFill>
                            <a:srgbClr val="000000"/>
                          </a:solidFill>
                          <a:effectLst/>
                          <a:latin typeface="SetoFont-SP" panose="02000600000000000000" pitchFamily="2" charset="-120"/>
                          <a:ea typeface="SetoFont-SP" panose="02000600000000000000" pitchFamily="2" charset="-120"/>
                          <a:cs typeface="SetoFont-SP" panose="02000600000000000000" pitchFamily="2" charset="-120"/>
                        </a:rPr>
                        <a:t>罕見北區天籟合唱團</a:t>
                      </a:r>
                      <a:r>
                        <a:rPr kumimoji="1" lang="en-US" altLang="zh-TW" sz="2200" b="0" i="0" u="none" strike="noStrike" cap="none" normalizeH="0" baseline="0" dirty="0" smtClean="0">
                          <a:ln>
                            <a:noFill/>
                          </a:ln>
                          <a:solidFill>
                            <a:srgbClr val="000000"/>
                          </a:solidFill>
                          <a:effectLst/>
                          <a:latin typeface="SetoFont-SP" panose="02000600000000000000" pitchFamily="2" charset="-120"/>
                          <a:ea typeface="SetoFont-SP" panose="02000600000000000000" pitchFamily="2" charset="-120"/>
                          <a:cs typeface="SetoFont-SP" panose="02000600000000000000" pitchFamily="2" charset="-120"/>
                        </a:rPr>
                        <a:t>-</a:t>
                      </a:r>
                      <a:r>
                        <a:rPr kumimoji="1" lang="zh-TW" altLang="en-US" sz="2200" b="0" i="0" u="none" strike="noStrike" cap="none" normalizeH="0" baseline="0" dirty="0" smtClean="0">
                          <a:ln>
                            <a:noFill/>
                          </a:ln>
                          <a:solidFill>
                            <a:srgbClr val="000000"/>
                          </a:solidFill>
                          <a:effectLst/>
                          <a:latin typeface="SetoFont-SP" panose="02000600000000000000" pitchFamily="2" charset="-120"/>
                          <a:ea typeface="SetoFont-SP" panose="02000600000000000000" pitchFamily="2" charset="-120"/>
                          <a:cs typeface="SetoFont-SP" panose="02000600000000000000" pitchFamily="2" charset="-120"/>
                        </a:rPr>
                        <a:t>兒童班</a:t>
                      </a:r>
                      <a:r>
                        <a:rPr kumimoji="1" lang="zh-TW" altLang="zh-TW" sz="2200" b="0" i="0" u="none" strike="noStrike" cap="none" normalizeH="0" baseline="0" dirty="0" smtClean="0">
                          <a:ln>
                            <a:noFill/>
                          </a:ln>
                          <a:solidFill>
                            <a:srgbClr val="000000"/>
                          </a:solidFill>
                          <a:effectLst/>
                          <a:latin typeface="SetoFont-SP" panose="02000600000000000000" pitchFamily="2" charset="-120"/>
                          <a:ea typeface="SetoFont-SP" panose="02000600000000000000" pitchFamily="2" charset="-120"/>
                          <a:cs typeface="SetoFont-SP" panose="02000600000000000000" pitchFamily="2" charset="-120"/>
                        </a:rPr>
                        <a:t>】報名表</a:t>
                      </a:r>
                      <a:endParaRPr kumimoji="1" lang="zh-TW" altLang="zh-TW" sz="600" b="0" i="0" u="none" strike="noStrike" cap="none" normalizeH="0" baseline="0" dirty="0" smtClean="0">
                        <a:ln>
                          <a:noFill/>
                        </a:ln>
                        <a:solidFill>
                          <a:schemeClr val="tx1"/>
                        </a:solidFill>
                        <a:effectLst/>
                        <a:latin typeface="SetoFont-SP" panose="02000600000000000000" pitchFamily="2" charset="-120"/>
                        <a:ea typeface="SetoFont-SP" panose="02000600000000000000" pitchFamily="2" charset="-120"/>
                        <a:cs typeface="SetoFont-SP" panose="02000600000000000000" pitchFamily="2" charset="-120"/>
                      </a:endParaRPr>
                    </a:p>
                  </a:txBody>
                  <a:tcPr marL="60625" marR="60625" marT="0" marB="0" anchor="ctr">
                    <a:lnL>
                      <a:noFill/>
                    </a:lnL>
                    <a:lnR>
                      <a:noFill/>
                    </a:lnR>
                    <a:lnT>
                      <a:noFill/>
                    </a:lnT>
                    <a:lnB>
                      <a:noFill/>
                    </a:lnB>
                  </a:tcPr>
                </a:tc>
                <a:tc hMerge="1">
                  <a:txBody>
                    <a:bodyPr/>
                    <a:lstStyle/>
                    <a:p>
                      <a:pPr>
                        <a:lnSpc>
                          <a:spcPct val="150000"/>
                        </a:lnSpc>
                        <a:spcAft>
                          <a:spcPts val="0"/>
                        </a:spcAft>
                      </a:pPr>
                      <a:endParaRPr lang="zh-TW" sz="11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60625" marR="60625" marT="0" marB="0">
                    <a:lnL>
                      <a:noFill/>
                    </a:lnL>
                    <a:lnR>
                      <a:noFill/>
                    </a:lnR>
                    <a:lnT>
                      <a:noFill/>
                    </a:lnT>
                    <a:lnB>
                      <a:noFill/>
                    </a:lnB>
                  </a:tcPr>
                </a:tc>
                <a:extLst>
                  <a:ext uri="{0D108BD9-81ED-4DB2-BD59-A6C34878D82A}">
                    <a16:rowId xmlns:a16="http://schemas.microsoft.com/office/drawing/2014/main" val="10000"/>
                  </a:ext>
                </a:extLst>
              </a:tr>
              <a:tr h="237713">
                <a:tc>
                  <a:txBody>
                    <a:bodyPr/>
                    <a:lstStyle/>
                    <a:p>
                      <a:pPr algn="l">
                        <a:lnSpc>
                          <a:spcPct val="150000"/>
                        </a:lnSpc>
                        <a:spcAft>
                          <a:spcPts val="0"/>
                        </a:spcAft>
                      </a:pP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課程通知： </a:t>
                      </a:r>
                    </a:p>
                  </a:txBody>
                  <a:tcPr marL="60625" marR="60625" marT="0" marB="0">
                    <a:lnL>
                      <a:noFill/>
                    </a:lnL>
                    <a:lnR>
                      <a:noFill/>
                    </a:lnR>
                    <a:lnT>
                      <a:noFill/>
                    </a:lnT>
                    <a:lnB>
                      <a:noFill/>
                    </a:lnB>
                  </a:tcPr>
                </a:tc>
                <a:tc>
                  <a:txBody>
                    <a:bodyPr/>
                    <a:lstStyle/>
                    <a:p>
                      <a:pPr algn="l">
                        <a:lnSpc>
                          <a:spcPct val="150000"/>
                        </a:lnSpc>
                        <a:spcAft>
                          <a:spcPts val="0"/>
                        </a:spcAft>
                      </a:pP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將於開課</a:t>
                      </a:r>
                      <a:r>
                        <a:rPr lang="zh-TW"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前</a:t>
                      </a:r>
                      <a:r>
                        <a:rPr lang="zh-TW" altLang="en-US"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以</a:t>
                      </a:r>
                      <a:r>
                        <a:rPr lang="zh-TW" altLang="en-US" sz="1000" b="1" kern="100" dirty="0" smtClean="0">
                          <a:solidFill>
                            <a:schemeClr val="tx1"/>
                          </a:solidFill>
                          <a:effectLst/>
                          <a:latin typeface="微軟正黑體" panose="020B0604030504040204" pitchFamily="34" charset="-120"/>
                          <a:ea typeface="微軟正黑體" panose="020B0604030504040204" pitchFamily="34" charset="-120"/>
                        </a:rPr>
                        <a:t>簡訊</a:t>
                      </a:r>
                      <a:r>
                        <a:rPr lang="zh-TW"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通知</a:t>
                      </a: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，請務必填寫</a:t>
                      </a:r>
                      <a:r>
                        <a:rPr lang="zh-TW"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正確</a:t>
                      </a:r>
                      <a:r>
                        <a:rPr lang="zh-TW" altLang="en-US"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資訊</a:t>
                      </a:r>
                      <a:r>
                        <a:rPr lang="zh-TW"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並</a:t>
                      </a: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留意是否有收到。</a:t>
                      </a:r>
                    </a:p>
                  </a:txBody>
                  <a:tcPr marL="60625" marR="60625" marT="0" marB="0">
                    <a:lnL>
                      <a:noFill/>
                    </a:lnL>
                    <a:lnR>
                      <a:noFill/>
                    </a:lnR>
                    <a:lnT>
                      <a:noFill/>
                    </a:lnT>
                    <a:lnB>
                      <a:noFill/>
                    </a:lnB>
                  </a:tcPr>
                </a:tc>
                <a:extLst>
                  <a:ext uri="{0D108BD9-81ED-4DB2-BD59-A6C34878D82A}">
                    <a16:rowId xmlns:a16="http://schemas.microsoft.com/office/drawing/2014/main" val="10001"/>
                  </a:ext>
                </a:extLst>
              </a:tr>
              <a:tr h="237713">
                <a:tc>
                  <a:txBody>
                    <a:bodyPr/>
                    <a:lstStyle/>
                    <a:p>
                      <a:pPr algn="l">
                        <a:lnSpc>
                          <a:spcPct val="150000"/>
                        </a:lnSpc>
                        <a:spcAft>
                          <a:spcPts val="0"/>
                        </a:spcAft>
                      </a:pP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聯絡窗口：</a:t>
                      </a:r>
                    </a:p>
                  </a:txBody>
                  <a:tcPr marL="60625" marR="60625" marT="0" marB="0">
                    <a:lnL>
                      <a:noFill/>
                    </a:lnL>
                    <a:lnR>
                      <a:noFill/>
                    </a:lnR>
                    <a:lnT>
                      <a:noFill/>
                    </a:lnT>
                    <a:lnB>
                      <a:noFill/>
                    </a:lnB>
                  </a:tcPr>
                </a:tc>
                <a:tc>
                  <a:txBody>
                    <a:bodyPr/>
                    <a:lstStyle/>
                    <a:p>
                      <a:pPr algn="l">
                        <a:lnSpc>
                          <a:spcPct val="150000"/>
                        </a:lnSpc>
                        <a:spcAft>
                          <a:spcPts val="0"/>
                        </a:spcAft>
                      </a:pP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罕見疾病基金會 </a:t>
                      </a:r>
                      <a:r>
                        <a:rPr lang="zh-TW"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社工 </a:t>
                      </a:r>
                      <a:r>
                        <a:rPr lang="zh-TW" altLang="en-US"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高于雁</a:t>
                      </a:r>
                      <a:r>
                        <a:rPr lang="en-US"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 </a:t>
                      </a: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(02)2521-0717</a:t>
                      </a: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分機</a:t>
                      </a: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166</a:t>
                      </a: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txBody>
                  <a:tcPr marL="60625" marR="60625" marT="0" marB="0">
                    <a:lnL>
                      <a:noFill/>
                    </a:lnL>
                    <a:lnR>
                      <a:noFill/>
                    </a:lnR>
                    <a:lnT>
                      <a:noFill/>
                    </a:lnT>
                    <a:lnB>
                      <a:noFill/>
                    </a:lnB>
                  </a:tcPr>
                </a:tc>
                <a:extLst>
                  <a:ext uri="{0D108BD9-81ED-4DB2-BD59-A6C34878D82A}">
                    <a16:rowId xmlns:a16="http://schemas.microsoft.com/office/drawing/2014/main" val="10002"/>
                  </a:ext>
                </a:extLst>
              </a:tr>
              <a:tr h="696351">
                <a:tc>
                  <a:txBody>
                    <a:bodyPr/>
                    <a:lstStyle/>
                    <a:p>
                      <a:pPr algn="l">
                        <a:lnSpc>
                          <a:spcPct val="150000"/>
                        </a:lnSpc>
                        <a:spcAft>
                          <a:spcPts val="0"/>
                        </a:spcAft>
                      </a:pP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報名方式：</a:t>
                      </a:r>
                    </a:p>
                  </a:txBody>
                  <a:tcPr marL="60625" marR="60625" marT="0" marB="0">
                    <a:lnL>
                      <a:noFill/>
                    </a:lnL>
                    <a:lnR>
                      <a:noFill/>
                    </a:lnR>
                    <a:lnT>
                      <a:noFill/>
                    </a:lnT>
                    <a:lnB>
                      <a:noFill/>
                    </a:lnB>
                  </a:tcPr>
                </a:tc>
                <a:tc>
                  <a:txBody>
                    <a:bodyPr/>
                    <a:lstStyle/>
                    <a:p>
                      <a:pPr marL="342900" lvl="0" indent="-342900" algn="l">
                        <a:lnSpc>
                          <a:spcPct val="150000"/>
                        </a:lnSpc>
                        <a:spcAft>
                          <a:spcPts val="0"/>
                        </a:spcAft>
                        <a:buFont typeface="+mj-lt"/>
                        <a:buAutoNum type="arabicPeriod"/>
                      </a:pPr>
                      <a:r>
                        <a:rPr lang="zh-TW"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傳真：</a:t>
                      </a: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a:t>
                      </a:r>
                      <a:r>
                        <a:rPr lang="en-US"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02)2567-3560</a:t>
                      </a: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p>
                      <a:pPr marL="342900" lvl="0" indent="-342900" algn="l">
                        <a:lnSpc>
                          <a:spcPct val="150000"/>
                        </a:lnSpc>
                        <a:spcAft>
                          <a:spcPts val="0"/>
                        </a:spcAft>
                        <a:buFont typeface="+mj-lt"/>
                        <a:buAutoNum type="arabicPeriod"/>
                      </a:pPr>
                      <a:r>
                        <a:rPr lang="zh-TW"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線</a:t>
                      </a: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上報名</a:t>
                      </a:r>
                      <a:r>
                        <a:rPr lang="zh-TW"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a:t>
                      </a:r>
                      <a:r>
                        <a:rPr lang="zh-TW" altLang="en-US"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掃描右方</a:t>
                      </a:r>
                      <a:r>
                        <a:rPr lang="en-US" altLang="zh-TW" sz="1000" kern="100" dirty="0" err="1" smtClean="0">
                          <a:solidFill>
                            <a:schemeClr val="tx1">
                              <a:lumMod val="95000"/>
                              <a:lumOff val="5000"/>
                            </a:schemeClr>
                          </a:solidFill>
                          <a:effectLst/>
                          <a:latin typeface="微軟正黑體" panose="020B0604030504040204" pitchFamily="34" charset="-120"/>
                          <a:ea typeface="微軟正黑體" panose="020B0604030504040204" pitchFamily="34" charset="-120"/>
                        </a:rPr>
                        <a:t>Qrcode</a:t>
                      </a:r>
                      <a:r>
                        <a:rPr lang="zh-TW" altLang="en-US"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填寫線上表單</a:t>
                      </a:r>
                      <a:endParaRPr lang="en-US" altLang="zh-TW"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endParaRPr>
                    </a:p>
                    <a:p>
                      <a:pPr marL="342900" marR="0" lvl="0" indent="-342900" algn="l" defTabSz="914400" rtl="0" eaLnBrk="1" fontAlgn="auto" latinLnBrk="0" hangingPunct="1">
                        <a:lnSpc>
                          <a:spcPct val="150000"/>
                        </a:lnSpc>
                        <a:spcBef>
                          <a:spcPts val="0"/>
                        </a:spcBef>
                        <a:spcAft>
                          <a:spcPts val="0"/>
                        </a:spcAft>
                        <a:buClrTx/>
                        <a:buSzTx/>
                        <a:buFont typeface="+mj-lt"/>
                        <a:buAutoNum type="arabicPeriod"/>
                        <a:tabLst/>
                        <a:defRPr/>
                      </a:pPr>
                      <a:r>
                        <a:rPr lang="zh-TW" altLang="en-US"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郵寄：</a:t>
                      </a:r>
                      <a:r>
                        <a:rPr lang="en-US" altLang="zh-TW" sz="1000" dirty="0" smtClean="0">
                          <a:latin typeface="jf open 粉圓 1.0" panose="020F0500000000000000" pitchFamily="34" charset="-120"/>
                          <a:ea typeface="jf open 粉圓 1.0" panose="020F0500000000000000" pitchFamily="34" charset="-120"/>
                        </a:rPr>
                        <a:t>104</a:t>
                      </a:r>
                      <a:r>
                        <a:rPr lang="zh-TW" altLang="en-US" sz="1000" dirty="0" smtClean="0">
                          <a:latin typeface="jf open 粉圓 1.0" panose="020F0500000000000000" pitchFamily="34" charset="-120"/>
                          <a:ea typeface="jf open 粉圓 1.0" panose="020F0500000000000000" pitchFamily="34" charset="-120"/>
                        </a:rPr>
                        <a:t>台北市中山區長春路</a:t>
                      </a:r>
                      <a:r>
                        <a:rPr lang="en-US" altLang="zh-TW" sz="1000" dirty="0" smtClean="0">
                          <a:latin typeface="jf open 粉圓 1.0" panose="020F0500000000000000" pitchFamily="34" charset="-120"/>
                          <a:ea typeface="jf open 粉圓 1.0" panose="020F0500000000000000" pitchFamily="34" charset="-120"/>
                        </a:rPr>
                        <a:t>20</a:t>
                      </a:r>
                      <a:r>
                        <a:rPr lang="zh-TW" altLang="en-US" sz="1000" dirty="0" smtClean="0">
                          <a:latin typeface="jf open 粉圓 1.0" panose="020F0500000000000000" pitchFamily="34" charset="-120"/>
                          <a:ea typeface="jf open 粉圓 1.0" panose="020F0500000000000000" pitchFamily="34" charset="-120"/>
                        </a:rPr>
                        <a:t>號</a:t>
                      </a:r>
                      <a:r>
                        <a:rPr lang="en-US" altLang="zh-TW" sz="1000" dirty="0" smtClean="0">
                          <a:latin typeface="jf open 粉圓 1.0" panose="020F0500000000000000" pitchFamily="34" charset="-120"/>
                          <a:ea typeface="jf open 粉圓 1.0" panose="020F0500000000000000" pitchFamily="34" charset="-120"/>
                        </a:rPr>
                        <a:t>6</a:t>
                      </a:r>
                      <a:r>
                        <a:rPr lang="zh-TW" altLang="en-US" sz="1000" dirty="0" smtClean="0">
                          <a:latin typeface="jf open 粉圓 1.0" panose="020F0500000000000000" pitchFamily="34" charset="-120"/>
                          <a:ea typeface="jf open 粉圓 1.0" panose="020F0500000000000000" pitchFamily="34" charset="-120"/>
                        </a:rPr>
                        <a:t>樓 表演工作坊</a:t>
                      </a:r>
                      <a:r>
                        <a:rPr lang="en-US" altLang="zh-TW" sz="1000" dirty="0" smtClean="0">
                          <a:latin typeface="jf open 粉圓 1.0" panose="020F0500000000000000" pitchFamily="34" charset="-120"/>
                          <a:ea typeface="jf open 粉圓 1.0" panose="020F0500000000000000" pitchFamily="34" charset="-120"/>
                        </a:rPr>
                        <a:t>-</a:t>
                      </a:r>
                      <a:r>
                        <a:rPr lang="zh-TW" altLang="en-US" sz="1000" dirty="0" smtClean="0">
                          <a:latin typeface="jf open 粉圓 1.0" panose="020F0500000000000000" pitchFamily="34" charset="-120"/>
                          <a:ea typeface="jf open 粉圓 1.0" panose="020F0500000000000000" pitchFamily="34" charset="-120"/>
                        </a:rPr>
                        <a:t>兒童班收</a:t>
                      </a:r>
                    </a:p>
                  </a:txBody>
                  <a:tcPr marL="60625" marR="60625" marT="0" marB="0">
                    <a:lnL>
                      <a:noFill/>
                    </a:lnL>
                    <a:lnR>
                      <a:noFill/>
                    </a:lnR>
                    <a:lnT>
                      <a:noFill/>
                    </a:lnT>
                    <a:lnB>
                      <a:noFill/>
                    </a:lnB>
                  </a:tcPr>
                </a:tc>
                <a:extLst>
                  <a:ext uri="{0D108BD9-81ED-4DB2-BD59-A6C34878D82A}">
                    <a16:rowId xmlns:a16="http://schemas.microsoft.com/office/drawing/2014/main" val="10003"/>
                  </a:ext>
                </a:extLst>
              </a:tr>
              <a:tr h="713137">
                <a:tc>
                  <a:txBody>
                    <a:bodyPr/>
                    <a:lstStyle/>
                    <a:p>
                      <a:pPr algn="l">
                        <a:lnSpc>
                          <a:spcPct val="150000"/>
                        </a:lnSpc>
                        <a:spcAft>
                          <a:spcPts val="0"/>
                        </a:spcAft>
                      </a:pPr>
                      <a:r>
                        <a:rPr lang="zh-TW" sz="1000" kern="100">
                          <a:solidFill>
                            <a:schemeClr val="tx1">
                              <a:lumMod val="95000"/>
                              <a:lumOff val="5000"/>
                            </a:schemeClr>
                          </a:solidFill>
                          <a:effectLst/>
                          <a:latin typeface="微軟正黑體" panose="020B0604030504040204" pitchFamily="34" charset="-120"/>
                          <a:ea typeface="微軟正黑體" panose="020B0604030504040204" pitchFamily="34" charset="-120"/>
                        </a:rPr>
                        <a:t>注意事項：</a:t>
                      </a:r>
                    </a:p>
                  </a:txBody>
                  <a:tcPr marL="60625" marR="60625" marT="0" marB="0">
                    <a:lnL>
                      <a:noFill/>
                    </a:lnL>
                    <a:lnR>
                      <a:noFill/>
                    </a:lnR>
                    <a:lnT>
                      <a:noFill/>
                    </a:lnT>
                    <a:lnB>
                      <a:noFill/>
                    </a:lnB>
                  </a:tcPr>
                </a:tc>
                <a:tc>
                  <a:txBody>
                    <a:bodyPr/>
                    <a:lstStyle/>
                    <a:p>
                      <a:pPr marL="342900" lvl="0" indent="-342900" algn="l">
                        <a:lnSpc>
                          <a:spcPct val="150000"/>
                        </a:lnSpc>
                        <a:spcAft>
                          <a:spcPts val="0"/>
                        </a:spcAft>
                        <a:buFont typeface="+mj-lt"/>
                        <a:buAutoNum type="arabicPeriod"/>
                      </a:pPr>
                      <a:r>
                        <a:rPr lang="zh-TW" sz="1000" b="1" u="sng"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報名截止</a:t>
                      </a:r>
                      <a:r>
                        <a:rPr lang="zh-TW" sz="1000" b="1"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日期</a:t>
                      </a:r>
                      <a:r>
                        <a:rPr lang="en-US" sz="1000" b="1"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11</a:t>
                      </a:r>
                      <a:r>
                        <a:rPr lang="en-US" altLang="zh-TW" sz="1000" b="1"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1</a:t>
                      </a:r>
                      <a:r>
                        <a:rPr lang="zh-TW" sz="1000" b="1"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年</a:t>
                      </a:r>
                      <a:r>
                        <a:rPr lang="en-US" altLang="zh-TW" sz="1000" b="1"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8</a:t>
                      </a:r>
                      <a:r>
                        <a:rPr lang="zh-TW" sz="1000" b="1"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月</a:t>
                      </a:r>
                      <a:r>
                        <a:rPr lang="en-US" altLang="zh-TW" sz="1000" b="1"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30</a:t>
                      </a:r>
                      <a:r>
                        <a:rPr lang="zh-TW" sz="1000" b="1"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日（</a:t>
                      </a:r>
                      <a:r>
                        <a:rPr lang="zh-TW" altLang="en-US" sz="1000" b="1"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二</a:t>
                      </a:r>
                      <a:r>
                        <a:rPr lang="zh-TW" sz="1000" b="1" u="sng"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a:t>
                      </a: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p>
                      <a:pPr marL="342900" lvl="0" indent="-342900" algn="l">
                        <a:lnSpc>
                          <a:spcPct val="150000"/>
                        </a:lnSpc>
                        <a:spcAft>
                          <a:spcPts val="0"/>
                        </a:spcAft>
                        <a:buFont typeface="+mj-lt"/>
                        <a:buAutoNum type="arabicPeriod"/>
                      </a:pP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請報名者按時出席，無法出席</a:t>
                      </a:r>
                      <a:r>
                        <a:rPr lang="zh-TW"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請</a:t>
                      </a:r>
                      <a:r>
                        <a:rPr lang="zh-TW" altLang="en-US"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提早告知：</a:t>
                      </a:r>
                      <a:r>
                        <a:rPr lang="en-US" altLang="zh-TW"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02-25210717</a:t>
                      </a:r>
                      <a:r>
                        <a:rPr lang="zh-TW" altLang="en-US"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轉</a:t>
                      </a:r>
                      <a:r>
                        <a:rPr lang="en-US" altLang="zh-TW"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166</a:t>
                      </a:r>
                      <a:r>
                        <a:rPr lang="zh-TW" altLang="en-US" sz="1000" kern="100" baseline="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 高</a:t>
                      </a:r>
                      <a:r>
                        <a:rPr lang="zh-TW" altLang="en-US" sz="1000" kern="100" dirty="0" smtClean="0">
                          <a:solidFill>
                            <a:schemeClr val="tx1">
                              <a:lumMod val="95000"/>
                              <a:lumOff val="5000"/>
                            </a:schemeClr>
                          </a:solidFill>
                          <a:effectLst/>
                          <a:latin typeface="微軟正黑體" panose="020B0604030504040204" pitchFamily="34" charset="-120"/>
                          <a:ea typeface="微軟正黑體" panose="020B0604030504040204" pitchFamily="34" charset="-120"/>
                        </a:rPr>
                        <a:t>小姐</a:t>
                      </a:r>
                      <a:endPar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endParaRPr>
                    </a:p>
                    <a:p>
                      <a:pPr marL="342900" lvl="0" indent="-342900" algn="l">
                        <a:lnSpc>
                          <a:spcPct val="150000"/>
                        </a:lnSpc>
                        <a:spcAft>
                          <a:spcPts val="0"/>
                        </a:spcAft>
                        <a:buFont typeface="+mj-lt"/>
                        <a:buAutoNum type="arabicPeriod"/>
                      </a:pP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上課時段連絡公務手機</a:t>
                      </a:r>
                      <a:r>
                        <a:rPr lang="en-US"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0972-699236</a:t>
                      </a:r>
                      <a:r>
                        <a:rPr lang="zh-TW" sz="1000" kern="100" dirty="0">
                          <a:solidFill>
                            <a:schemeClr val="tx1">
                              <a:lumMod val="95000"/>
                              <a:lumOff val="5000"/>
                            </a:schemeClr>
                          </a:solidFill>
                          <a:effectLst/>
                          <a:latin typeface="微軟正黑體" panose="020B0604030504040204" pitchFamily="34" charset="-120"/>
                          <a:ea typeface="微軟正黑體" panose="020B0604030504040204" pitchFamily="34" charset="-120"/>
                        </a:rPr>
                        <a:t>。</a:t>
                      </a:r>
                    </a:p>
                  </a:txBody>
                  <a:tcPr marL="60625" marR="60625" marT="0" marB="0">
                    <a:lnL>
                      <a:noFill/>
                    </a:lnL>
                    <a:lnR>
                      <a:noFill/>
                    </a:lnR>
                    <a:lnT>
                      <a:noFill/>
                    </a:lnT>
                    <a:lnB>
                      <a:noFill/>
                    </a:lnB>
                  </a:tcPr>
                </a:tc>
                <a:extLst>
                  <a:ext uri="{0D108BD9-81ED-4DB2-BD59-A6C34878D82A}">
                    <a16:rowId xmlns:a16="http://schemas.microsoft.com/office/drawing/2014/main" val="10004"/>
                  </a:ext>
                </a:extLst>
              </a:tr>
            </a:tbl>
          </a:graphicData>
        </a:graphic>
      </p:graphicFrame>
      <p:pic>
        <p:nvPicPr>
          <p:cNvPr id="6" name="圖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13176" y="1619672"/>
            <a:ext cx="504056" cy="504056"/>
          </a:xfrm>
          <a:prstGeom prst="rect">
            <a:avLst/>
          </a:prstGeom>
        </p:spPr>
      </p:pic>
    </p:spTree>
    <p:extLst>
      <p:ext uri="{BB962C8B-B14F-4D97-AF65-F5344CB8AC3E}">
        <p14:creationId xmlns:p14="http://schemas.microsoft.com/office/powerpoint/2010/main" val="1844456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TotalTime>
  <Words>532</Words>
  <Application>Microsoft Office PowerPoint</Application>
  <PresentationFormat>如螢幕大小 (4:3)</PresentationFormat>
  <Paragraphs>77</Paragraphs>
  <Slides>2</Slides>
  <Notes>0</Notes>
  <HiddenSlides>0</HiddenSlides>
  <MMClips>0</MMClips>
  <ScaleCrop>false</ScaleCrop>
  <HeadingPairs>
    <vt:vector size="6" baseType="variant">
      <vt:variant>
        <vt:lpstr>使用字型</vt:lpstr>
      </vt:variant>
      <vt:variant>
        <vt:i4>10</vt:i4>
      </vt:variant>
      <vt:variant>
        <vt:lpstr>佈景主題</vt:lpstr>
      </vt:variant>
      <vt:variant>
        <vt:i4>1</vt:i4>
      </vt:variant>
      <vt:variant>
        <vt:lpstr>投影片標題</vt:lpstr>
      </vt:variant>
      <vt:variant>
        <vt:i4>2</vt:i4>
      </vt:variant>
    </vt:vector>
  </HeadingPairs>
  <TitlesOfParts>
    <vt:vector size="13" baseType="lpstr">
      <vt:lpstr>Hanyi Senty Chalk Original</vt:lpstr>
      <vt:lpstr>jf open 粉圓 1.0</vt:lpstr>
      <vt:lpstr>MS Gothic</vt:lpstr>
      <vt:lpstr>MS Mincho</vt:lpstr>
      <vt:lpstr>SetoFont-SP</vt:lpstr>
      <vt:lpstr>微軟正黑體</vt:lpstr>
      <vt:lpstr>新細明體</vt:lpstr>
      <vt:lpstr>Arial</vt:lpstr>
      <vt:lpstr>Calibri</vt:lpstr>
      <vt:lpstr>Times New Roman</vt:lpstr>
      <vt:lpstr>Office 佈景主題</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巫宗育</dc:creator>
  <cp:lastModifiedBy>高于雁@病患服務組</cp:lastModifiedBy>
  <cp:revision>14</cp:revision>
  <dcterms:created xsi:type="dcterms:W3CDTF">2022-05-06T04:10:20Z</dcterms:created>
  <dcterms:modified xsi:type="dcterms:W3CDTF">2022-08-16T06:56:09Z</dcterms:modified>
</cp:coreProperties>
</file>