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23" y="-28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D650-3B24-4AD2-AD47-F7CD3B008B4B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8237-A0A2-4FC6-A246-8EA650676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553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D650-3B24-4AD2-AD47-F7CD3B008B4B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8237-A0A2-4FC6-A246-8EA650676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836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D650-3B24-4AD2-AD47-F7CD3B008B4B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8237-A0A2-4FC6-A246-8EA650676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676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D650-3B24-4AD2-AD47-F7CD3B008B4B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8237-A0A2-4FC6-A246-8EA650676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8934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D650-3B24-4AD2-AD47-F7CD3B008B4B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8237-A0A2-4FC6-A246-8EA650676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327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D650-3B24-4AD2-AD47-F7CD3B008B4B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8237-A0A2-4FC6-A246-8EA650676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5409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D650-3B24-4AD2-AD47-F7CD3B008B4B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8237-A0A2-4FC6-A246-8EA650676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27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D650-3B24-4AD2-AD47-F7CD3B008B4B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8237-A0A2-4FC6-A246-8EA650676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2279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D650-3B24-4AD2-AD47-F7CD3B008B4B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8237-A0A2-4FC6-A246-8EA650676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0955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D650-3B24-4AD2-AD47-F7CD3B008B4B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8237-A0A2-4FC6-A246-8EA650676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4389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D650-3B24-4AD2-AD47-F7CD3B008B4B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8237-A0A2-4FC6-A246-8EA650676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0330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7D650-3B24-4AD2-AD47-F7CD3B008B4B}" type="datetimeFigureOut">
              <a:rPr lang="zh-TW" altLang="en-US" smtClean="0"/>
              <a:t>2017/6/14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38237-A0A2-4FC6-A246-8EA65067682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037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4" descr="C:\Users\ms14\Desktop\新生兒篩檢記者會\447898_1428815394s7o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9512" y="188640"/>
            <a:ext cx="5904656" cy="1087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Oval 49"/>
          <p:cNvSpPr>
            <a:spLocks noChangeArrowheads="1"/>
          </p:cNvSpPr>
          <p:nvPr/>
        </p:nvSpPr>
        <p:spPr bwMode="auto">
          <a:xfrm>
            <a:off x="8532813" y="5994400"/>
            <a:ext cx="863600" cy="863600"/>
          </a:xfrm>
          <a:prstGeom prst="ellipse">
            <a:avLst/>
          </a:prstGeom>
          <a:solidFill>
            <a:srgbClr val="66CCFF"/>
          </a:solidFill>
          <a:ln>
            <a:noFill/>
          </a:ln>
          <a:effectLst/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ea typeface="宋体" pitchFamily="2" charset="-122"/>
            </a:endParaRPr>
          </a:p>
        </p:txBody>
      </p:sp>
      <p:sp>
        <p:nvSpPr>
          <p:cNvPr id="50" name="Oval 51"/>
          <p:cNvSpPr>
            <a:spLocks noChangeArrowheads="1"/>
          </p:cNvSpPr>
          <p:nvPr/>
        </p:nvSpPr>
        <p:spPr bwMode="auto">
          <a:xfrm>
            <a:off x="7972425" y="6170613"/>
            <a:ext cx="687388" cy="687387"/>
          </a:xfrm>
          <a:prstGeom prst="ellipse">
            <a:avLst/>
          </a:prstGeom>
          <a:solidFill>
            <a:srgbClr val="66CCFF"/>
          </a:solidFill>
          <a:ln>
            <a:noFill/>
          </a:ln>
          <a:effectLst/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ea typeface="宋体" pitchFamily="2" charset="-122"/>
            </a:endParaRPr>
          </a:p>
        </p:txBody>
      </p:sp>
      <p:pic>
        <p:nvPicPr>
          <p:cNvPr id="48" name="Picture 4" descr="C:\Users\ms14\Desktop\新生兒篩檢記者會\447898_1428815394s7oz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37892"/>
          <a:stretch/>
        </p:blipFill>
        <p:spPr bwMode="auto">
          <a:xfrm flipH="1">
            <a:off x="5369190" y="188640"/>
            <a:ext cx="3667306" cy="1087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0" y="6454775"/>
            <a:ext cx="9144000" cy="403225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>
              <a:ea typeface="宋体" pitchFamily="2" charset="-122"/>
            </a:endParaRP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188482"/>
              </p:ext>
            </p:extLst>
          </p:nvPr>
        </p:nvGraphicFramePr>
        <p:xfrm>
          <a:off x="107504" y="2564904"/>
          <a:ext cx="8892479" cy="4267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23087"/>
                <a:gridCol w="523087"/>
                <a:gridCol w="523087"/>
                <a:gridCol w="523087"/>
                <a:gridCol w="523087"/>
                <a:gridCol w="523087"/>
                <a:gridCol w="523087"/>
                <a:gridCol w="523087"/>
                <a:gridCol w="523087"/>
                <a:gridCol w="523087"/>
                <a:gridCol w="523087"/>
                <a:gridCol w="523087"/>
                <a:gridCol w="523087"/>
                <a:gridCol w="523087"/>
                <a:gridCol w="523087"/>
                <a:gridCol w="523087"/>
                <a:gridCol w="52308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2001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2002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2003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2004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2005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2006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2007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2008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2009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2010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2011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2012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2013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2014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2015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2016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1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2017.06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46" name="群組 45"/>
          <p:cNvGrpSpPr/>
          <p:nvPr/>
        </p:nvGrpSpPr>
        <p:grpSpPr>
          <a:xfrm>
            <a:off x="-828600" y="1268760"/>
            <a:ext cx="10165824" cy="4606771"/>
            <a:chOff x="-828600" y="1976373"/>
            <a:chExt cx="10165824" cy="4606771"/>
          </a:xfrm>
        </p:grpSpPr>
        <p:grpSp>
          <p:nvGrpSpPr>
            <p:cNvPr id="39" name="群組 38"/>
            <p:cNvGrpSpPr/>
            <p:nvPr/>
          </p:nvGrpSpPr>
          <p:grpSpPr>
            <a:xfrm>
              <a:off x="-44198" y="4048425"/>
              <a:ext cx="2888006" cy="557357"/>
              <a:chOff x="-44198" y="4048425"/>
              <a:chExt cx="2888006" cy="557357"/>
            </a:xfrm>
          </p:grpSpPr>
          <p:sp>
            <p:nvSpPr>
              <p:cNvPr id="20" name="Line 16"/>
              <p:cNvSpPr>
                <a:spLocks noChangeShapeType="1"/>
              </p:cNvSpPr>
              <p:nvPr/>
            </p:nvSpPr>
            <p:spPr bwMode="auto">
              <a:xfrm>
                <a:off x="94854" y="4048425"/>
                <a:ext cx="972000" cy="0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2" name="Text Box 18"/>
              <p:cNvSpPr txBox="1">
                <a:spLocks noChangeArrowheads="1"/>
              </p:cNvSpPr>
              <p:nvPr/>
            </p:nvSpPr>
            <p:spPr bwMode="auto">
              <a:xfrm>
                <a:off x="-44198" y="4082562"/>
                <a:ext cx="2888006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kumimoji="1" sz="3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>
                  <a:defRPr kumimoji="1" sz="28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>
                  <a:defRPr kumimoji="1" sz="24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r>
                  <a:rPr lang="zh-TW" altLang="en-US" sz="1400" b="1" dirty="0" smtClean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</a:t>
                </a:r>
                <a:r>
                  <a:rPr lang="en-US" altLang="zh-TW" sz="1400" b="1" dirty="0" smtClean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2000.12~2002.12</a:t>
                </a:r>
                <a:endParaRPr lang="en-US" altLang="zh-TW" sz="1400" b="1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r>
                  <a:rPr lang="zh-TW" altLang="en-US" sz="1400" b="0" dirty="0" smtClean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中</a:t>
                </a:r>
                <a:r>
                  <a:rPr lang="zh-TW" altLang="en-US" sz="1400" b="0" dirty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國醫大附設醫院  一般民眾</a:t>
                </a:r>
                <a:r>
                  <a:rPr lang="en-US" altLang="zh-TW" sz="1400" b="0" dirty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1400" b="0" dirty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部</a:t>
                </a:r>
                <a:r>
                  <a:rPr lang="en-US" altLang="zh-TW" sz="1400" b="0" dirty="0" smtClean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)</a:t>
                </a:r>
                <a:endParaRPr lang="en-US" altLang="zh-TW" sz="1400" b="0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40" name="群組 39"/>
            <p:cNvGrpSpPr/>
            <p:nvPr/>
          </p:nvGrpSpPr>
          <p:grpSpPr>
            <a:xfrm>
              <a:off x="-122076" y="5009374"/>
              <a:ext cx="4046004" cy="532265"/>
              <a:chOff x="-122076" y="5009374"/>
              <a:chExt cx="4046004" cy="532265"/>
            </a:xfrm>
          </p:grpSpPr>
          <p:sp>
            <p:nvSpPr>
              <p:cNvPr id="21" name="Line 17"/>
              <p:cNvSpPr>
                <a:spLocks noChangeShapeType="1"/>
              </p:cNvSpPr>
              <p:nvPr/>
            </p:nvSpPr>
            <p:spPr bwMode="auto">
              <a:xfrm flipV="1">
                <a:off x="395536" y="5009374"/>
                <a:ext cx="1080120" cy="0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3" name="Text Box 19"/>
              <p:cNvSpPr txBox="1">
                <a:spLocks noChangeArrowheads="1"/>
              </p:cNvSpPr>
              <p:nvPr/>
            </p:nvSpPr>
            <p:spPr bwMode="auto">
              <a:xfrm>
                <a:off x="-122076" y="5018419"/>
                <a:ext cx="4046004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kumimoji="1" sz="3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>
                  <a:defRPr kumimoji="1" sz="28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>
                  <a:defRPr kumimoji="1" sz="24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r>
                  <a:rPr lang="zh-TW" altLang="en-US" sz="1400" b="1" dirty="0" smtClean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         </a:t>
                </a:r>
                <a:r>
                  <a:rPr lang="en-US" altLang="zh-TW" sz="1400" b="1" dirty="0" smtClean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2001.08~2003.07</a:t>
                </a:r>
                <a:r>
                  <a:rPr lang="zh-TW" altLang="en-US" sz="1400" b="1" dirty="0" smtClean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</a:t>
                </a:r>
                <a:endParaRPr lang="en-US" altLang="zh-TW" sz="1400" b="1" dirty="0" smtClean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r>
                  <a:rPr lang="zh-TW" altLang="en-US" sz="1400" b="0" dirty="0" smtClean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臺大醫院篩檢室  一般民眾</a:t>
                </a:r>
                <a:r>
                  <a:rPr lang="en-US" altLang="zh-TW" sz="1400" b="0" dirty="0" smtClean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1400" b="0" dirty="0" smtClean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部</a:t>
                </a:r>
                <a:r>
                  <a:rPr lang="en-US" altLang="zh-TW" sz="1400" b="0" dirty="0" smtClean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)&amp;</a:t>
                </a:r>
                <a:r>
                  <a:rPr lang="zh-TW" altLang="en-US" sz="1400" b="0" dirty="0" smtClean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偏遠地區</a:t>
                </a:r>
                <a:r>
                  <a:rPr lang="en-US" altLang="zh-TW" sz="1400" b="0" dirty="0" smtClean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1400" b="0" dirty="0" smtClean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全</a:t>
                </a:r>
                <a:r>
                  <a:rPr lang="en-US" altLang="zh-TW" sz="1400" b="0" dirty="0" smtClean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)</a:t>
                </a:r>
                <a:endParaRPr lang="en-US" altLang="zh-TW" sz="1400" b="0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41" name="群組 40"/>
            <p:cNvGrpSpPr/>
            <p:nvPr/>
          </p:nvGrpSpPr>
          <p:grpSpPr>
            <a:xfrm>
              <a:off x="-828600" y="5757050"/>
              <a:ext cx="4052142" cy="539803"/>
              <a:chOff x="-828600" y="5757050"/>
              <a:chExt cx="4052142" cy="539803"/>
            </a:xfrm>
          </p:grpSpPr>
          <p:sp>
            <p:nvSpPr>
              <p:cNvPr id="24" name="Line 20"/>
              <p:cNvSpPr>
                <a:spLocks noChangeShapeType="1"/>
              </p:cNvSpPr>
              <p:nvPr/>
            </p:nvSpPr>
            <p:spPr bwMode="auto">
              <a:xfrm>
                <a:off x="899592" y="5757050"/>
                <a:ext cx="756084" cy="0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6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25" name="Text Box 21"/>
              <p:cNvSpPr txBox="1">
                <a:spLocks noChangeArrowheads="1"/>
              </p:cNvSpPr>
              <p:nvPr/>
            </p:nvSpPr>
            <p:spPr bwMode="auto">
              <a:xfrm>
                <a:off x="-828600" y="5773633"/>
                <a:ext cx="405214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kumimoji="1" sz="3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>
                  <a:defRPr kumimoji="1" sz="28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>
                  <a:defRPr kumimoji="1" sz="24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/>
                <a:r>
                  <a:rPr lang="en-US" altLang="zh-TW" sz="1400" b="1" dirty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2002.06~2003.12</a:t>
                </a:r>
              </a:p>
              <a:p>
                <a:pPr algn="r"/>
                <a:r>
                  <a:rPr lang="zh-TW" altLang="en-US" sz="1400" b="0" dirty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台北病理中心  </a:t>
                </a:r>
                <a:r>
                  <a:rPr lang="zh-TW" altLang="en-US" sz="1400" dirty="0" smtClean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金門縣新生兒全面補助</a:t>
                </a:r>
                <a:endParaRPr lang="zh-TW" altLang="en-US" sz="1400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42" name="群組 41"/>
            <p:cNvGrpSpPr/>
            <p:nvPr/>
          </p:nvGrpSpPr>
          <p:grpSpPr>
            <a:xfrm>
              <a:off x="1590965" y="3858741"/>
              <a:ext cx="7373523" cy="683872"/>
              <a:chOff x="1590965" y="3858741"/>
              <a:chExt cx="7373523" cy="683872"/>
            </a:xfrm>
          </p:grpSpPr>
          <p:sp>
            <p:nvSpPr>
              <p:cNvPr id="29" name="Text Box 23"/>
              <p:cNvSpPr txBox="1">
                <a:spLocks noChangeArrowheads="1"/>
              </p:cNvSpPr>
              <p:nvPr/>
            </p:nvSpPr>
            <p:spPr bwMode="auto">
              <a:xfrm>
                <a:off x="4046004" y="3896282"/>
                <a:ext cx="286948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kumimoji="1" sz="3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>
                  <a:defRPr kumimoji="1" sz="28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>
                  <a:defRPr kumimoji="1" sz="24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/>
                <a:r>
                  <a:rPr lang="en-US" altLang="zh-TW" sz="1800" b="1" dirty="0" smtClean="0">
                    <a:solidFill>
                      <a:srgbClr val="FF3399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2003.10~</a:t>
                </a:r>
                <a:r>
                  <a:rPr lang="zh-TW" altLang="en-US" sz="1800" b="1" dirty="0" smtClean="0">
                    <a:solidFill>
                      <a:srgbClr val="FF3399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迄今</a:t>
                </a:r>
                <a:endParaRPr lang="en-US" altLang="zh-TW" sz="1800" b="1" dirty="0" smtClean="0">
                  <a:solidFill>
                    <a:srgbClr val="FF33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algn="ctr"/>
                <a:r>
                  <a:rPr lang="zh-TW" altLang="en-US" sz="1800" b="0" dirty="0" smtClean="0">
                    <a:solidFill>
                      <a:srgbClr val="FF3399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全國</a:t>
                </a:r>
                <a:r>
                  <a:rPr lang="zh-TW" altLang="en-US" sz="1800" b="0" dirty="0">
                    <a:solidFill>
                      <a:srgbClr val="FF3399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篩檢機構 原住民</a:t>
                </a:r>
                <a:r>
                  <a:rPr lang="en-US" altLang="zh-TW" sz="1800" b="0" dirty="0">
                    <a:solidFill>
                      <a:srgbClr val="FF3399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1800" b="0" dirty="0">
                    <a:solidFill>
                      <a:srgbClr val="FF3399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全</a:t>
                </a:r>
                <a:r>
                  <a:rPr lang="en-US" altLang="zh-TW" sz="1800" b="0" dirty="0" smtClean="0">
                    <a:solidFill>
                      <a:srgbClr val="FF3399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)</a:t>
                </a:r>
                <a:endParaRPr lang="en-US" altLang="zh-TW" sz="1800" b="0" dirty="0">
                  <a:solidFill>
                    <a:srgbClr val="FF33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32" name="Line 22"/>
              <p:cNvSpPr>
                <a:spLocks noChangeShapeType="1"/>
              </p:cNvSpPr>
              <p:nvPr/>
            </p:nvSpPr>
            <p:spPr bwMode="auto">
              <a:xfrm>
                <a:off x="1590965" y="3858741"/>
                <a:ext cx="7373523" cy="20250"/>
              </a:xfrm>
              <a:prstGeom prst="line">
                <a:avLst/>
              </a:prstGeom>
              <a:noFill/>
              <a:ln w="76200">
                <a:solidFill>
                  <a:srgbClr val="FF3399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44" name="群組 43"/>
            <p:cNvGrpSpPr/>
            <p:nvPr/>
          </p:nvGrpSpPr>
          <p:grpSpPr>
            <a:xfrm>
              <a:off x="3923928" y="5180393"/>
              <a:ext cx="5220072" cy="684412"/>
              <a:chOff x="3923928" y="5180393"/>
              <a:chExt cx="5220072" cy="684412"/>
            </a:xfrm>
          </p:grpSpPr>
          <p:sp>
            <p:nvSpPr>
              <p:cNvPr id="33" name="Line 22"/>
              <p:cNvSpPr>
                <a:spLocks noChangeShapeType="1"/>
              </p:cNvSpPr>
              <p:nvPr/>
            </p:nvSpPr>
            <p:spPr bwMode="auto">
              <a:xfrm>
                <a:off x="4572480" y="5180393"/>
                <a:ext cx="4320000" cy="0"/>
              </a:xfrm>
              <a:prstGeom prst="line">
                <a:avLst/>
              </a:prstGeom>
              <a:noFill/>
              <a:ln w="76200">
                <a:solidFill>
                  <a:srgbClr val="FF3399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4" name="Text Box 25"/>
              <p:cNvSpPr txBox="1">
                <a:spLocks noChangeArrowheads="1"/>
              </p:cNvSpPr>
              <p:nvPr/>
            </p:nvSpPr>
            <p:spPr bwMode="auto">
              <a:xfrm>
                <a:off x="3923928" y="5218474"/>
                <a:ext cx="5220072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kumimoji="1" sz="3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>
                  <a:defRPr kumimoji="1" sz="28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>
                  <a:defRPr kumimoji="1" sz="24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/>
                <a:r>
                  <a:rPr lang="en-US" altLang="zh-TW" sz="1800" b="1" dirty="0" smtClean="0">
                    <a:solidFill>
                      <a:srgbClr val="FF3399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2009.02~</a:t>
                </a:r>
                <a:r>
                  <a:rPr lang="zh-TW" altLang="en-US" sz="1800" b="1" dirty="0" smtClean="0">
                    <a:solidFill>
                      <a:srgbClr val="FF3399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迄今</a:t>
                </a:r>
                <a:endParaRPr lang="en-US" altLang="zh-TW" sz="1800" b="1" dirty="0">
                  <a:solidFill>
                    <a:srgbClr val="FF33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algn="ctr"/>
                <a:r>
                  <a:rPr lang="zh-TW" altLang="en-US" sz="1800" b="0" dirty="0">
                    <a:solidFill>
                      <a:srgbClr val="FF3399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補助原住民及經濟弱勢戶</a:t>
                </a:r>
                <a:r>
                  <a:rPr lang="zh-TW" altLang="en-US" sz="1800" b="0" dirty="0" smtClean="0">
                    <a:solidFill>
                      <a:srgbClr val="FF3399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「龐貝氏症」</a:t>
                </a:r>
                <a:r>
                  <a:rPr lang="zh-TW" altLang="en-US" sz="1800" b="0" dirty="0">
                    <a:solidFill>
                      <a:srgbClr val="FF3399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篩檢</a:t>
                </a:r>
                <a:r>
                  <a:rPr lang="zh-TW" altLang="en-US" sz="1800" b="0" dirty="0" smtClean="0">
                    <a:solidFill>
                      <a:srgbClr val="FF3399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費用</a:t>
                </a:r>
                <a:endParaRPr lang="en-US" altLang="zh-TW" sz="1800" b="0" dirty="0">
                  <a:solidFill>
                    <a:srgbClr val="FF33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45" name="群組 44"/>
            <p:cNvGrpSpPr/>
            <p:nvPr/>
          </p:nvGrpSpPr>
          <p:grpSpPr>
            <a:xfrm>
              <a:off x="3707904" y="5936813"/>
              <a:ext cx="5629320" cy="646331"/>
              <a:chOff x="3707904" y="5936813"/>
              <a:chExt cx="5629320" cy="646331"/>
            </a:xfrm>
          </p:grpSpPr>
          <p:sp>
            <p:nvSpPr>
              <p:cNvPr id="35" name="Line 22"/>
              <p:cNvSpPr>
                <a:spLocks noChangeShapeType="1"/>
              </p:cNvSpPr>
              <p:nvPr/>
            </p:nvSpPr>
            <p:spPr bwMode="auto">
              <a:xfrm>
                <a:off x="5739272" y="5941407"/>
                <a:ext cx="3132000" cy="0"/>
              </a:xfrm>
              <a:prstGeom prst="line">
                <a:avLst/>
              </a:prstGeom>
              <a:noFill/>
              <a:ln w="76200">
                <a:solidFill>
                  <a:srgbClr val="FF3399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6" name="Text Box 25"/>
              <p:cNvSpPr txBox="1">
                <a:spLocks noChangeArrowheads="1"/>
              </p:cNvSpPr>
              <p:nvPr/>
            </p:nvSpPr>
            <p:spPr bwMode="auto">
              <a:xfrm>
                <a:off x="3707904" y="5936813"/>
                <a:ext cx="562932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kumimoji="1" sz="3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>
                  <a:defRPr kumimoji="1" sz="28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>
                  <a:defRPr kumimoji="1" sz="24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/>
                <a:r>
                  <a:rPr lang="en-US" altLang="zh-TW" sz="1800" b="1" dirty="0" smtClean="0">
                    <a:solidFill>
                      <a:srgbClr val="FF3399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2011.07~</a:t>
                </a:r>
                <a:r>
                  <a:rPr lang="zh-TW" altLang="en-US" sz="1800" b="1" dirty="0" smtClean="0">
                    <a:solidFill>
                      <a:srgbClr val="FF3399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迄今</a:t>
                </a:r>
                <a:endParaRPr lang="en-US" altLang="zh-TW" sz="1800" b="1" dirty="0">
                  <a:solidFill>
                    <a:srgbClr val="FF33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algn="ctr"/>
                <a:r>
                  <a:rPr lang="zh-TW" altLang="en-US" sz="1800" b="0" dirty="0" smtClean="0">
                    <a:solidFill>
                      <a:srgbClr val="FF3399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新增補助</a:t>
                </a:r>
                <a:r>
                  <a:rPr lang="zh-TW" altLang="en-US" sz="1800" b="0" dirty="0">
                    <a:solidFill>
                      <a:srgbClr val="FF3399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「嚴重型複合型免疫缺乏</a:t>
                </a:r>
                <a:r>
                  <a:rPr lang="zh-TW" altLang="en-US" sz="1800" b="0" dirty="0" smtClean="0">
                    <a:solidFill>
                      <a:srgbClr val="FF3399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症」篩檢費用</a:t>
                </a:r>
                <a:endParaRPr lang="en-US" altLang="zh-TW" sz="1800" b="0" dirty="0">
                  <a:solidFill>
                    <a:srgbClr val="FF3399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43" name="群組 42"/>
            <p:cNvGrpSpPr/>
            <p:nvPr/>
          </p:nvGrpSpPr>
          <p:grpSpPr>
            <a:xfrm>
              <a:off x="1803454" y="4597170"/>
              <a:ext cx="7161033" cy="553388"/>
              <a:chOff x="1803454" y="4597170"/>
              <a:chExt cx="7161033" cy="553388"/>
            </a:xfrm>
          </p:grpSpPr>
          <p:sp>
            <p:nvSpPr>
              <p:cNvPr id="30" name="Text Box 25"/>
              <p:cNvSpPr txBox="1">
                <a:spLocks noChangeArrowheads="1"/>
              </p:cNvSpPr>
              <p:nvPr/>
            </p:nvSpPr>
            <p:spPr bwMode="auto">
              <a:xfrm>
                <a:off x="2555776" y="4627338"/>
                <a:ext cx="344904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kumimoji="1" sz="32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>
                  <a:defRPr kumimoji="1" sz="28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>
                  <a:defRPr kumimoji="1" sz="24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/>
                <a:r>
                  <a:rPr lang="en-US" altLang="zh-TW" sz="1400" b="1" dirty="0" smtClean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2004.01~2006.12+2009.01~</a:t>
                </a:r>
                <a:r>
                  <a:rPr lang="zh-TW" altLang="en-US" sz="1400" b="1" dirty="0" smtClean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迄今</a:t>
                </a:r>
                <a:endParaRPr lang="en-US" altLang="zh-TW" sz="1400" b="1" dirty="0" smtClean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pPr algn="ctr"/>
                <a:r>
                  <a:rPr lang="zh-TW" altLang="en-US" sz="1400" b="0" dirty="0" smtClean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全國</a:t>
                </a:r>
                <a:r>
                  <a:rPr lang="zh-TW" altLang="en-US" sz="1400" b="0" dirty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篩檢機構低收入戶</a:t>
                </a:r>
                <a:r>
                  <a:rPr lang="en-US" altLang="zh-TW" sz="1400" b="0" dirty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zh-TW" altLang="en-US" sz="1400" b="0" dirty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全</a:t>
                </a:r>
                <a:r>
                  <a:rPr lang="en-US" altLang="zh-TW" sz="1400" b="0" dirty="0" smtClean="0">
                    <a:solidFill>
                      <a:schemeClr val="bg1">
                        <a:lumMod val="50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)</a:t>
                </a:r>
                <a:endParaRPr lang="en-US" altLang="zh-TW" sz="1400" b="0" dirty="0">
                  <a:solidFill>
                    <a:schemeClr val="bg1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31" name="Line 24"/>
              <p:cNvSpPr>
                <a:spLocks noChangeShapeType="1"/>
              </p:cNvSpPr>
              <p:nvPr/>
            </p:nvSpPr>
            <p:spPr bwMode="auto">
              <a:xfrm flipV="1">
                <a:off x="1803454" y="4597170"/>
                <a:ext cx="1634243" cy="8743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65000"/>
                  </a:schemeClr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>
                <a:off x="4593517" y="4597170"/>
                <a:ext cx="4370970" cy="30168"/>
              </a:xfrm>
              <a:prstGeom prst="line">
                <a:avLst/>
              </a:prstGeom>
              <a:noFill/>
              <a:ln w="38100">
                <a:solidFill>
                  <a:schemeClr val="bg1">
                    <a:lumMod val="65000"/>
                  </a:schemeClr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28" name="矩形圖說文字 27"/>
            <p:cNvSpPr/>
            <p:nvPr/>
          </p:nvSpPr>
          <p:spPr>
            <a:xfrm>
              <a:off x="2123729" y="1976373"/>
              <a:ext cx="5616624" cy="1003201"/>
            </a:xfrm>
            <a:prstGeom prst="wedgeRectCallout">
              <a:avLst>
                <a:gd name="adj1" fmla="val -34857"/>
                <a:gd name="adj2" fmla="val 72851"/>
              </a:avLst>
            </a:prstGeom>
            <a:solidFill>
              <a:srgbClr val="00B050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2006</a:t>
              </a:r>
              <a:r>
                <a:rPr lang="zh-TW" altLang="en-US" sz="16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年</a:t>
              </a:r>
              <a:r>
                <a:rPr lang="en-US" altLang="zh-TW" sz="16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7</a:t>
              </a:r>
              <a:r>
                <a:rPr lang="zh-TW" altLang="en-US" sz="16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</a:t>
              </a:r>
              <a:r>
                <a:rPr lang="en-US" altLang="zh-TW" sz="16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</a:t>
              </a:r>
              <a:r>
                <a:rPr lang="zh-TW" altLang="en-US" sz="16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日起，衛生署依據修正之「衛生保健措施減免或補助費用辦法」第二條第一款第一目規定，補助新生兒先天性代謝異常疾病篩檢之項目，由原先</a:t>
              </a:r>
              <a:r>
                <a:rPr lang="en-US" altLang="zh-TW" sz="16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5</a:t>
              </a:r>
              <a:r>
                <a:rPr lang="zh-TW" altLang="en-US" sz="16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項增為</a:t>
              </a:r>
              <a:r>
                <a:rPr lang="en-US" altLang="zh-TW" sz="16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11</a:t>
              </a:r>
              <a:r>
                <a:rPr lang="zh-TW" altLang="en-US" sz="16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項，其中屬山地、離島或偏遠地區知醫院機構出生者，由衛生署全額</a:t>
              </a:r>
              <a:r>
                <a:rPr lang="zh-TW" altLang="en-US" sz="16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補助</a:t>
              </a:r>
              <a:r>
                <a:rPr lang="zh-TW" altLang="en-US" sz="16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。</a:t>
              </a:r>
            </a:p>
          </p:txBody>
        </p:sp>
      </p:grpSp>
      <p:sp>
        <p:nvSpPr>
          <p:cNvPr id="47" name="流程圖: 程序 46"/>
          <p:cNvSpPr/>
          <p:nvPr/>
        </p:nvSpPr>
        <p:spPr>
          <a:xfrm>
            <a:off x="179512" y="5877272"/>
            <a:ext cx="8739755" cy="792088"/>
          </a:xfrm>
          <a:prstGeom prst="flowChartProces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 smtClean="0">
                <a:solidFill>
                  <a:srgbClr val="66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★針對未能涵蓋在政府補助對象範圍內之原住民，本會持續予以補助</a:t>
            </a:r>
            <a:endParaRPr lang="en-US" altLang="zh-TW" sz="2000" b="1" dirty="0" smtClean="0">
              <a:solidFill>
                <a:srgbClr val="66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" name="直線接點 5"/>
          <p:cNvCxnSpPr>
            <a:stCxn id="31" idx="1"/>
            <a:endCxn id="38" idx="0"/>
          </p:cNvCxnSpPr>
          <p:nvPr/>
        </p:nvCxnSpPr>
        <p:spPr>
          <a:xfrm>
            <a:off x="3437697" y="3889557"/>
            <a:ext cx="115582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105265" y="-171400"/>
            <a:ext cx="7161746" cy="1143000"/>
          </a:xfrm>
        </p:spPr>
        <p:txBody>
          <a:bodyPr>
            <a:noAutofit/>
          </a:bodyPr>
          <a:lstStyle/>
          <a:p>
            <a:r>
              <a:rPr lang="en-US" altLang="zh-TW" sz="3600" b="1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r>
              <a:rPr lang="zh-TW" altLang="en-US" sz="3600" b="1" dirty="0" smtClean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zh-TW" altLang="en-US" sz="3600" b="1" dirty="0" smtClean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罕見</a:t>
            </a:r>
            <a:r>
              <a:rPr lang="zh-TW" altLang="en-US" sz="3600" b="1" dirty="0" smtClean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疾病基金會</a:t>
            </a:r>
            <a:r>
              <a:rPr lang="en-US" altLang="zh-TW" sz="3600" b="1" dirty="0" smtClean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 smtClean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dirty="0" smtClean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</a:t>
            </a:r>
            <a:r>
              <a:rPr lang="zh-TW" altLang="en-US" sz="3600" b="1" dirty="0">
                <a:solidFill>
                  <a:srgbClr val="99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二代新生兒篩檢的推動及倡導</a:t>
            </a:r>
          </a:p>
        </p:txBody>
      </p:sp>
    </p:spTree>
    <p:extLst>
      <p:ext uri="{BB962C8B-B14F-4D97-AF65-F5344CB8AC3E}">
        <p14:creationId xmlns:p14="http://schemas.microsoft.com/office/powerpoint/2010/main" val="325216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201</Words>
  <Application>Microsoft Office PowerPoint</Application>
  <PresentationFormat>如螢幕大小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 附件一、罕見疾病基金會 對二代新生兒篩檢的推動及倡導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16年來 本會對二代新生兒篩檢的推動及倡導</dc:title>
  <dc:creator>陳乃琦@醫療服務組</dc:creator>
  <cp:lastModifiedBy>劉兆純@醫療服務組</cp:lastModifiedBy>
  <cp:revision>6</cp:revision>
  <dcterms:created xsi:type="dcterms:W3CDTF">2017-06-09T07:26:02Z</dcterms:created>
  <dcterms:modified xsi:type="dcterms:W3CDTF">2017-06-14T06:48:55Z</dcterms:modified>
</cp:coreProperties>
</file>